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6" r:id="rId9"/>
    <p:sldId id="297" r:id="rId10"/>
    <p:sldId id="264" r:id="rId11"/>
    <p:sldId id="265" r:id="rId12"/>
    <p:sldId id="303" r:id="rId13"/>
    <p:sldId id="307" r:id="rId14"/>
    <p:sldId id="308" r:id="rId15"/>
    <p:sldId id="309" r:id="rId16"/>
    <p:sldId id="310" r:id="rId17"/>
    <p:sldId id="311" r:id="rId18"/>
    <p:sldId id="313" r:id="rId19"/>
    <p:sldId id="312" r:id="rId20"/>
    <p:sldId id="314" r:id="rId21"/>
    <p:sldId id="305" r:id="rId22"/>
    <p:sldId id="315" r:id="rId23"/>
    <p:sldId id="269" r:id="rId24"/>
    <p:sldId id="270" r:id="rId25"/>
    <p:sldId id="271" r:id="rId26"/>
    <p:sldId id="272" r:id="rId27"/>
    <p:sldId id="329" r:id="rId28"/>
    <p:sldId id="322" r:id="rId29"/>
    <p:sldId id="323" r:id="rId30"/>
    <p:sldId id="319" r:id="rId31"/>
    <p:sldId id="276" r:id="rId32"/>
    <p:sldId id="330" r:id="rId33"/>
    <p:sldId id="327" r:id="rId34"/>
    <p:sldId id="331" r:id="rId35"/>
    <p:sldId id="278" r:id="rId36"/>
    <p:sldId id="333" r:id="rId37"/>
    <p:sldId id="332" r:id="rId38"/>
    <p:sldId id="279" r:id="rId39"/>
    <p:sldId id="280" r:id="rId40"/>
    <p:sldId id="282" r:id="rId41"/>
    <p:sldId id="283" r:id="rId42"/>
    <p:sldId id="284" r:id="rId43"/>
    <p:sldId id="285" r:id="rId44"/>
    <p:sldId id="334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11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A1A79-2D86-4C6E-B488-983D6DF18438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65A3E-1AE1-48FE-A3B5-E142BB2B5C2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26" Type="http://schemas.openxmlformats.org/officeDocument/2006/relationships/image" Target="../media/image41.jpeg"/><Relationship Id="rId3" Type="http://schemas.openxmlformats.org/officeDocument/2006/relationships/image" Target="../media/image18.jpeg"/><Relationship Id="rId21" Type="http://schemas.openxmlformats.org/officeDocument/2006/relationships/image" Target="../media/image36.jpeg"/><Relationship Id="rId34" Type="http://schemas.openxmlformats.org/officeDocument/2006/relationships/image" Target="../media/image49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5" Type="http://schemas.openxmlformats.org/officeDocument/2006/relationships/image" Target="../media/image40.jpeg"/><Relationship Id="rId33" Type="http://schemas.openxmlformats.org/officeDocument/2006/relationships/image" Target="../media/image48.jpeg"/><Relationship Id="rId2" Type="http://schemas.openxmlformats.org/officeDocument/2006/relationships/image" Target="../media/image17.png"/><Relationship Id="rId16" Type="http://schemas.openxmlformats.org/officeDocument/2006/relationships/image" Target="../media/image31.jpeg"/><Relationship Id="rId20" Type="http://schemas.openxmlformats.org/officeDocument/2006/relationships/image" Target="../media/image35.jpeg"/><Relationship Id="rId29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24" Type="http://schemas.openxmlformats.org/officeDocument/2006/relationships/image" Target="../media/image39.jpeg"/><Relationship Id="rId32" Type="http://schemas.openxmlformats.org/officeDocument/2006/relationships/image" Target="../media/image47.jpe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23" Type="http://schemas.openxmlformats.org/officeDocument/2006/relationships/image" Target="../media/image38.jpeg"/><Relationship Id="rId28" Type="http://schemas.openxmlformats.org/officeDocument/2006/relationships/image" Target="../media/image43.jpeg"/><Relationship Id="rId36" Type="http://schemas.openxmlformats.org/officeDocument/2006/relationships/image" Target="../media/image51.jpeg"/><Relationship Id="rId10" Type="http://schemas.openxmlformats.org/officeDocument/2006/relationships/image" Target="../media/image25.jpeg"/><Relationship Id="rId19" Type="http://schemas.openxmlformats.org/officeDocument/2006/relationships/image" Target="../media/image34.jpeg"/><Relationship Id="rId31" Type="http://schemas.openxmlformats.org/officeDocument/2006/relationships/image" Target="../media/image46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Relationship Id="rId27" Type="http://schemas.openxmlformats.org/officeDocument/2006/relationships/image" Target="../media/image42.jpeg"/><Relationship Id="rId30" Type="http://schemas.openxmlformats.org/officeDocument/2006/relationships/image" Target="../media/image45.jpeg"/><Relationship Id="rId35" Type="http://schemas.openxmlformats.org/officeDocument/2006/relationships/image" Target="../media/image5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4.jpe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12" Type="http://schemas.openxmlformats.org/officeDocument/2006/relationships/image" Target="../media/image83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11" Type="http://schemas.openxmlformats.org/officeDocument/2006/relationships/image" Target="../media/image82.jpeg"/><Relationship Id="rId5" Type="http://schemas.openxmlformats.org/officeDocument/2006/relationships/image" Target="../media/image76.jpe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94.jpeg"/><Relationship Id="rId3" Type="http://schemas.openxmlformats.org/officeDocument/2006/relationships/image" Target="../media/image74.jpeg"/><Relationship Id="rId7" Type="http://schemas.openxmlformats.org/officeDocument/2006/relationships/image" Target="../media/image89.jpeg"/><Relationship Id="rId12" Type="http://schemas.openxmlformats.org/officeDocument/2006/relationships/image" Target="../media/image93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11" Type="http://schemas.openxmlformats.org/officeDocument/2006/relationships/image" Target="../media/image92.jpeg"/><Relationship Id="rId5" Type="http://schemas.openxmlformats.org/officeDocument/2006/relationships/image" Target="../media/image87.jpeg"/><Relationship Id="rId10" Type="http://schemas.openxmlformats.org/officeDocument/2006/relationships/image" Target="../media/image91.jpeg"/><Relationship Id="rId4" Type="http://schemas.openxmlformats.org/officeDocument/2006/relationships/image" Target="../media/image86.jpeg"/><Relationship Id="rId9" Type="http://schemas.openxmlformats.org/officeDocument/2006/relationships/image" Target="../media/image9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9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2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13" Type="http://schemas.openxmlformats.org/officeDocument/2006/relationships/image" Target="../media/image136.jpeg"/><Relationship Id="rId18" Type="http://schemas.openxmlformats.org/officeDocument/2006/relationships/image" Target="../media/image141.jpeg"/><Relationship Id="rId3" Type="http://schemas.openxmlformats.org/officeDocument/2006/relationships/image" Target="../media/image126.jpeg"/><Relationship Id="rId21" Type="http://schemas.openxmlformats.org/officeDocument/2006/relationships/image" Target="../media/image144.jpeg"/><Relationship Id="rId7" Type="http://schemas.openxmlformats.org/officeDocument/2006/relationships/image" Target="../media/image130.jpeg"/><Relationship Id="rId12" Type="http://schemas.openxmlformats.org/officeDocument/2006/relationships/image" Target="../media/image135.jpeg"/><Relationship Id="rId17" Type="http://schemas.openxmlformats.org/officeDocument/2006/relationships/image" Target="../media/image140.jpeg"/><Relationship Id="rId2" Type="http://schemas.openxmlformats.org/officeDocument/2006/relationships/image" Target="../media/image125.png"/><Relationship Id="rId16" Type="http://schemas.openxmlformats.org/officeDocument/2006/relationships/image" Target="../media/image139.jpeg"/><Relationship Id="rId20" Type="http://schemas.openxmlformats.org/officeDocument/2006/relationships/image" Target="../media/image1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jpeg"/><Relationship Id="rId11" Type="http://schemas.openxmlformats.org/officeDocument/2006/relationships/image" Target="../media/image134.jpeg"/><Relationship Id="rId5" Type="http://schemas.openxmlformats.org/officeDocument/2006/relationships/image" Target="../media/image128.jpeg"/><Relationship Id="rId15" Type="http://schemas.openxmlformats.org/officeDocument/2006/relationships/image" Target="../media/image138.jpeg"/><Relationship Id="rId10" Type="http://schemas.openxmlformats.org/officeDocument/2006/relationships/image" Target="../media/image133.jpeg"/><Relationship Id="rId19" Type="http://schemas.openxmlformats.org/officeDocument/2006/relationships/image" Target="../media/image142.jpeg"/><Relationship Id="rId4" Type="http://schemas.openxmlformats.org/officeDocument/2006/relationships/image" Target="../media/image127.jpeg"/><Relationship Id="rId9" Type="http://schemas.openxmlformats.org/officeDocument/2006/relationships/image" Target="../media/image132.jpeg"/><Relationship Id="rId14" Type="http://schemas.openxmlformats.org/officeDocument/2006/relationships/image" Target="../media/image137.jpe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.jpeg"/><Relationship Id="rId18" Type="http://schemas.openxmlformats.org/officeDocument/2006/relationships/image" Target="../media/image161.jpeg"/><Relationship Id="rId26" Type="http://schemas.openxmlformats.org/officeDocument/2006/relationships/image" Target="../media/image169.jpeg"/><Relationship Id="rId39" Type="http://schemas.openxmlformats.org/officeDocument/2006/relationships/image" Target="../media/image182.jpeg"/><Relationship Id="rId21" Type="http://schemas.openxmlformats.org/officeDocument/2006/relationships/image" Target="../media/image164.jpeg"/><Relationship Id="rId34" Type="http://schemas.openxmlformats.org/officeDocument/2006/relationships/image" Target="../media/image177.jpeg"/><Relationship Id="rId42" Type="http://schemas.openxmlformats.org/officeDocument/2006/relationships/image" Target="../media/image185.jpeg"/><Relationship Id="rId47" Type="http://schemas.openxmlformats.org/officeDocument/2006/relationships/image" Target="../media/image190.jpeg"/><Relationship Id="rId50" Type="http://schemas.openxmlformats.org/officeDocument/2006/relationships/image" Target="../media/image193.jpeg"/><Relationship Id="rId55" Type="http://schemas.openxmlformats.org/officeDocument/2006/relationships/image" Target="../media/image198.jpeg"/><Relationship Id="rId7" Type="http://schemas.openxmlformats.org/officeDocument/2006/relationships/image" Target="../media/image150.jpeg"/><Relationship Id="rId12" Type="http://schemas.openxmlformats.org/officeDocument/2006/relationships/image" Target="../media/image155.jpeg"/><Relationship Id="rId17" Type="http://schemas.openxmlformats.org/officeDocument/2006/relationships/image" Target="../media/image160.jpeg"/><Relationship Id="rId25" Type="http://schemas.openxmlformats.org/officeDocument/2006/relationships/image" Target="../media/image168.jpeg"/><Relationship Id="rId33" Type="http://schemas.openxmlformats.org/officeDocument/2006/relationships/image" Target="../media/image176.jpeg"/><Relationship Id="rId38" Type="http://schemas.openxmlformats.org/officeDocument/2006/relationships/image" Target="../media/image181.jpeg"/><Relationship Id="rId46" Type="http://schemas.openxmlformats.org/officeDocument/2006/relationships/image" Target="../media/image189.jpeg"/><Relationship Id="rId2" Type="http://schemas.openxmlformats.org/officeDocument/2006/relationships/image" Target="../media/image145.png"/><Relationship Id="rId16" Type="http://schemas.openxmlformats.org/officeDocument/2006/relationships/image" Target="../media/image159.jpeg"/><Relationship Id="rId20" Type="http://schemas.openxmlformats.org/officeDocument/2006/relationships/image" Target="../media/image163.jpeg"/><Relationship Id="rId29" Type="http://schemas.openxmlformats.org/officeDocument/2006/relationships/image" Target="../media/image172.jpeg"/><Relationship Id="rId41" Type="http://schemas.openxmlformats.org/officeDocument/2006/relationships/image" Target="../media/image184.jpeg"/><Relationship Id="rId54" Type="http://schemas.openxmlformats.org/officeDocument/2006/relationships/image" Target="../media/image19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jpeg"/><Relationship Id="rId11" Type="http://schemas.openxmlformats.org/officeDocument/2006/relationships/image" Target="../media/image154.jpeg"/><Relationship Id="rId24" Type="http://schemas.openxmlformats.org/officeDocument/2006/relationships/image" Target="../media/image167.jpeg"/><Relationship Id="rId32" Type="http://schemas.openxmlformats.org/officeDocument/2006/relationships/image" Target="../media/image175.jpeg"/><Relationship Id="rId37" Type="http://schemas.openxmlformats.org/officeDocument/2006/relationships/image" Target="../media/image180.jpeg"/><Relationship Id="rId40" Type="http://schemas.openxmlformats.org/officeDocument/2006/relationships/image" Target="../media/image183.jpeg"/><Relationship Id="rId45" Type="http://schemas.openxmlformats.org/officeDocument/2006/relationships/image" Target="../media/image188.jpeg"/><Relationship Id="rId53" Type="http://schemas.openxmlformats.org/officeDocument/2006/relationships/image" Target="../media/image196.jpeg"/><Relationship Id="rId58" Type="http://schemas.openxmlformats.org/officeDocument/2006/relationships/image" Target="../media/image201.jpeg"/><Relationship Id="rId5" Type="http://schemas.openxmlformats.org/officeDocument/2006/relationships/image" Target="../media/image148.jpeg"/><Relationship Id="rId15" Type="http://schemas.openxmlformats.org/officeDocument/2006/relationships/image" Target="../media/image158.jpeg"/><Relationship Id="rId23" Type="http://schemas.openxmlformats.org/officeDocument/2006/relationships/image" Target="../media/image166.jpeg"/><Relationship Id="rId28" Type="http://schemas.openxmlformats.org/officeDocument/2006/relationships/image" Target="../media/image171.jpeg"/><Relationship Id="rId36" Type="http://schemas.openxmlformats.org/officeDocument/2006/relationships/image" Target="../media/image179.jpeg"/><Relationship Id="rId49" Type="http://schemas.openxmlformats.org/officeDocument/2006/relationships/image" Target="../media/image192.jpeg"/><Relationship Id="rId57" Type="http://schemas.openxmlformats.org/officeDocument/2006/relationships/image" Target="../media/image200.jpeg"/><Relationship Id="rId10" Type="http://schemas.openxmlformats.org/officeDocument/2006/relationships/image" Target="../media/image153.jpeg"/><Relationship Id="rId19" Type="http://schemas.openxmlformats.org/officeDocument/2006/relationships/image" Target="../media/image162.jpeg"/><Relationship Id="rId31" Type="http://schemas.openxmlformats.org/officeDocument/2006/relationships/image" Target="../media/image174.jpeg"/><Relationship Id="rId44" Type="http://schemas.openxmlformats.org/officeDocument/2006/relationships/image" Target="../media/image187.jpeg"/><Relationship Id="rId52" Type="http://schemas.openxmlformats.org/officeDocument/2006/relationships/image" Target="../media/image195.jpeg"/><Relationship Id="rId4" Type="http://schemas.openxmlformats.org/officeDocument/2006/relationships/image" Target="../media/image147.jpeg"/><Relationship Id="rId9" Type="http://schemas.openxmlformats.org/officeDocument/2006/relationships/image" Target="../media/image152.jpeg"/><Relationship Id="rId14" Type="http://schemas.openxmlformats.org/officeDocument/2006/relationships/image" Target="../media/image157.jpeg"/><Relationship Id="rId22" Type="http://schemas.openxmlformats.org/officeDocument/2006/relationships/image" Target="../media/image165.jpeg"/><Relationship Id="rId27" Type="http://schemas.openxmlformats.org/officeDocument/2006/relationships/image" Target="../media/image170.jpeg"/><Relationship Id="rId30" Type="http://schemas.openxmlformats.org/officeDocument/2006/relationships/image" Target="../media/image173.jpeg"/><Relationship Id="rId35" Type="http://schemas.openxmlformats.org/officeDocument/2006/relationships/image" Target="../media/image178.jpeg"/><Relationship Id="rId43" Type="http://schemas.openxmlformats.org/officeDocument/2006/relationships/image" Target="../media/image186.jpeg"/><Relationship Id="rId48" Type="http://schemas.openxmlformats.org/officeDocument/2006/relationships/image" Target="../media/image191.jpeg"/><Relationship Id="rId56" Type="http://schemas.openxmlformats.org/officeDocument/2006/relationships/image" Target="../media/image199.jpeg"/><Relationship Id="rId8" Type="http://schemas.openxmlformats.org/officeDocument/2006/relationships/image" Target="../media/image151.jpeg"/><Relationship Id="rId51" Type="http://schemas.openxmlformats.org/officeDocument/2006/relationships/image" Target="../media/image194.jpeg"/><Relationship Id="rId3" Type="http://schemas.openxmlformats.org/officeDocument/2006/relationships/image" Target="../media/image146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eg"/><Relationship Id="rId13" Type="http://schemas.openxmlformats.org/officeDocument/2006/relationships/image" Target="../media/image213.jpeg"/><Relationship Id="rId18" Type="http://schemas.openxmlformats.org/officeDocument/2006/relationships/image" Target="../media/image218.jpeg"/><Relationship Id="rId26" Type="http://schemas.openxmlformats.org/officeDocument/2006/relationships/image" Target="../media/image226.jpeg"/><Relationship Id="rId39" Type="http://schemas.openxmlformats.org/officeDocument/2006/relationships/image" Target="../media/image239.jpeg"/><Relationship Id="rId3" Type="http://schemas.openxmlformats.org/officeDocument/2006/relationships/image" Target="../media/image203.jpeg"/><Relationship Id="rId21" Type="http://schemas.openxmlformats.org/officeDocument/2006/relationships/image" Target="../media/image221.jpeg"/><Relationship Id="rId34" Type="http://schemas.openxmlformats.org/officeDocument/2006/relationships/image" Target="../media/image234.jpeg"/><Relationship Id="rId7" Type="http://schemas.openxmlformats.org/officeDocument/2006/relationships/image" Target="../media/image207.jpeg"/><Relationship Id="rId12" Type="http://schemas.openxmlformats.org/officeDocument/2006/relationships/image" Target="../media/image212.jpeg"/><Relationship Id="rId17" Type="http://schemas.openxmlformats.org/officeDocument/2006/relationships/image" Target="../media/image217.jpeg"/><Relationship Id="rId25" Type="http://schemas.openxmlformats.org/officeDocument/2006/relationships/image" Target="../media/image225.jpeg"/><Relationship Id="rId33" Type="http://schemas.openxmlformats.org/officeDocument/2006/relationships/image" Target="../media/image233.jpeg"/><Relationship Id="rId38" Type="http://schemas.openxmlformats.org/officeDocument/2006/relationships/image" Target="../media/image238.jpeg"/><Relationship Id="rId2" Type="http://schemas.openxmlformats.org/officeDocument/2006/relationships/image" Target="../media/image202.png"/><Relationship Id="rId16" Type="http://schemas.openxmlformats.org/officeDocument/2006/relationships/image" Target="../media/image216.jpeg"/><Relationship Id="rId20" Type="http://schemas.openxmlformats.org/officeDocument/2006/relationships/image" Target="../media/image220.jpeg"/><Relationship Id="rId29" Type="http://schemas.openxmlformats.org/officeDocument/2006/relationships/image" Target="../media/image2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jpeg"/><Relationship Id="rId11" Type="http://schemas.openxmlformats.org/officeDocument/2006/relationships/image" Target="../media/image211.jpeg"/><Relationship Id="rId24" Type="http://schemas.openxmlformats.org/officeDocument/2006/relationships/image" Target="../media/image224.jpeg"/><Relationship Id="rId32" Type="http://schemas.openxmlformats.org/officeDocument/2006/relationships/image" Target="../media/image232.jpeg"/><Relationship Id="rId37" Type="http://schemas.openxmlformats.org/officeDocument/2006/relationships/image" Target="../media/image237.jpeg"/><Relationship Id="rId5" Type="http://schemas.openxmlformats.org/officeDocument/2006/relationships/image" Target="../media/image205.jpeg"/><Relationship Id="rId15" Type="http://schemas.openxmlformats.org/officeDocument/2006/relationships/image" Target="../media/image215.jpeg"/><Relationship Id="rId23" Type="http://schemas.openxmlformats.org/officeDocument/2006/relationships/image" Target="../media/image223.jpeg"/><Relationship Id="rId28" Type="http://schemas.openxmlformats.org/officeDocument/2006/relationships/image" Target="../media/image228.jpeg"/><Relationship Id="rId36" Type="http://schemas.openxmlformats.org/officeDocument/2006/relationships/image" Target="../media/image236.jpeg"/><Relationship Id="rId10" Type="http://schemas.openxmlformats.org/officeDocument/2006/relationships/image" Target="../media/image210.jpeg"/><Relationship Id="rId19" Type="http://schemas.openxmlformats.org/officeDocument/2006/relationships/image" Target="../media/image219.jpeg"/><Relationship Id="rId31" Type="http://schemas.openxmlformats.org/officeDocument/2006/relationships/image" Target="../media/image231.jpeg"/><Relationship Id="rId4" Type="http://schemas.openxmlformats.org/officeDocument/2006/relationships/image" Target="../media/image204.jpeg"/><Relationship Id="rId9" Type="http://schemas.openxmlformats.org/officeDocument/2006/relationships/image" Target="../media/image209.jpeg"/><Relationship Id="rId14" Type="http://schemas.openxmlformats.org/officeDocument/2006/relationships/image" Target="../media/image214.jpeg"/><Relationship Id="rId22" Type="http://schemas.openxmlformats.org/officeDocument/2006/relationships/image" Target="../media/image222.jpeg"/><Relationship Id="rId27" Type="http://schemas.openxmlformats.org/officeDocument/2006/relationships/image" Target="../media/image227.jpeg"/><Relationship Id="rId30" Type="http://schemas.openxmlformats.org/officeDocument/2006/relationships/image" Target="../media/image230.jpeg"/><Relationship Id="rId35" Type="http://schemas.openxmlformats.org/officeDocument/2006/relationships/image" Target="../media/image23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6DD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5986" y="271109"/>
            <a:ext cx="2462213" cy="39863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9"/>
              </a:lnSpc>
            </a:pPr>
            <a:r>
              <a:rPr lang="zh-CN" altLang="en-US" sz="3204" smtClean="0">
                <a:solidFill>
                  <a:srgbClr val="FF0000"/>
                </a:solidFill>
                <a:latin typeface="微软雅黑"/>
              </a:rPr>
              <a:t>机器学习导论</a:t>
            </a:r>
            <a:endParaRPr lang="zh-CN" altLang="en-US" sz="32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78251" y="298450"/>
            <a:ext cx="3513782" cy="29649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09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2016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春季学期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508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5228"/>
              </a:lnSpc>
              <a:buClrTx/>
              <a:buSzTx/>
              <a:buNone/>
              <a:tabLst>
                <a:tab pos="508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zh-CN" altLang="en-US" sz="5400" smtClean="0">
                <a:solidFill>
                  <a:srgbClr val="0000FF"/>
                </a:solidFill>
                <a:latin typeface="微软雅黑"/>
              </a:rPr>
              <a:t>四、决策树</a:t>
            </a:r>
            <a:endParaRPr lang="zh-CN" altLang="en-US" sz="540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95288" y="5993891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主讲教师：周志华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s_87E8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6149" y="0"/>
            <a:ext cx="6324600" cy="53594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479208"/>
              </p:ext>
            </p:extLst>
          </p:nvPr>
        </p:nvGraphicFramePr>
        <p:xfrm>
          <a:off x="611560" y="5589240"/>
          <a:ext cx="61658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quation" r:id="rId4" imgW="2933640" imgH="431640" progId="Equation.DSMT4">
                  <p:embed/>
                </p:oleObj>
              </mc:Choice>
              <mc:Fallback>
                <p:oleObj name="Equation" r:id="rId4" imgW="2933640" imgH="43164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589240"/>
                        <a:ext cx="61658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873197"/>
              </p:ext>
            </p:extLst>
          </p:nvPr>
        </p:nvGraphicFramePr>
        <p:xfrm>
          <a:off x="107504" y="3068960"/>
          <a:ext cx="2927236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6" imgW="1117440" imgH="660240" progId="Equation.DSMT4">
                  <p:embed/>
                </p:oleObj>
              </mc:Choice>
              <mc:Fallback>
                <p:oleObj name="Equation" r:id="rId6" imgW="1117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504" y="3068960"/>
                        <a:ext cx="2927236" cy="1728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8B7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5321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315722"/>
            <a:ext cx="2035814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8540" y="1091896"/>
            <a:ext cx="1099660" cy="32310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4"/>
              </a:lnSpc>
            </a:pPr>
            <a:r>
              <a:rPr lang="en-US" altLang="zh-CN" sz="2198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色泽</a:t>
            </a:r>
            <a:r>
              <a:rPr lang="en-US" altLang="zh-CN" sz="2198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z="2198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青</a:t>
            </a:r>
            <a:endParaRPr lang="zh-CN" altLang="en-US" sz="2198">
              <a:solidFill>
                <a:schemeClr val="tx1">
                  <a:lumMod val="75000"/>
                  <a:lumOff val="25000"/>
                </a:schemeClr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1832" y="1052736"/>
            <a:ext cx="6636432" cy="6668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17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642" smtClean="0">
                <a:solidFill>
                  <a:srgbClr val="16754D"/>
                </a:solidFill>
                <a:latin typeface="Wingdings"/>
              </a:rPr>
              <a:t>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以属性“色泽”为例，其对应的  个数据子集分别为</a:t>
            </a:r>
          </a:p>
          <a:p>
            <a:pPr marL="0" marR="0" lvl="0" indent="0" defTabSz="914400" eaLnBrk="1" fontAlgn="auto" latinLnBrk="0" hangingPunct="1">
              <a:lnSpc>
                <a:spcPts val="2292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绿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)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  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乌</a:t>
            </a:r>
            <a:r>
              <a:rPr lang="zh-CN" altLang="en-US" sz="2196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</a:rPr>
              <a:t>黑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)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   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浅白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196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052" y="1802973"/>
            <a:ext cx="865622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5"/>
              </a:lnSpc>
            </a:pPr>
            <a:r>
              <a:rPr lang="zh-CN" altLang="en-US" sz="2640" smtClean="0">
                <a:solidFill>
                  <a:srgbClr val="16754D"/>
                </a:solidFill>
                <a:latin typeface="Wingdings"/>
              </a:rPr>
              <a:t>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子集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82547" y="1875698"/>
            <a:ext cx="1410643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包含编号为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1916832"/>
            <a:ext cx="2987997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的  个样例，其中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正例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占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0542" y="2303942"/>
            <a:ext cx="1128514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，反例占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52392" y="2303942"/>
            <a:ext cx="730969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  、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02809" y="2295600"/>
            <a:ext cx="3552254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同理，  个结点的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信息熵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为：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0051" y="4293096"/>
            <a:ext cx="368690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15"/>
              </a:lnSpc>
            </a:pPr>
            <a:r>
              <a:rPr lang="zh-CN" altLang="en-US" sz="2640" smtClean="0">
                <a:solidFill>
                  <a:srgbClr val="16754D"/>
                </a:solidFill>
                <a:latin typeface="Wingdings"/>
              </a:rPr>
              <a:t>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属性“色泽”的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信息增益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为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901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9012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200" y="2070100"/>
            <a:ext cx="152400" cy="165100"/>
          </a:xfrm>
          <a:prstGeom prst="rect">
            <a:avLst/>
          </a:prstGeom>
        </p:spPr>
      </p:pic>
      <p:pic>
        <p:nvPicPr>
          <p:cNvPr id="4" name="图片 3" descr="ws_9022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00" y="1993900"/>
            <a:ext cx="254000" cy="241300"/>
          </a:xfrm>
          <a:prstGeom prst="rect">
            <a:avLst/>
          </a:prstGeom>
        </p:spPr>
      </p:pic>
      <p:pic>
        <p:nvPicPr>
          <p:cNvPr id="5" name="图片 4" descr="ws_9023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93900" y="1955800"/>
            <a:ext cx="292100" cy="304800"/>
          </a:xfrm>
          <a:prstGeom prst="rect">
            <a:avLst/>
          </a:prstGeom>
        </p:spPr>
      </p:pic>
      <p:pic>
        <p:nvPicPr>
          <p:cNvPr id="6" name="图片 5" descr="ws_9024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8700" y="1955800"/>
            <a:ext cx="292100" cy="304800"/>
          </a:xfrm>
          <a:prstGeom prst="rect">
            <a:avLst/>
          </a:prstGeom>
        </p:spPr>
      </p:pic>
      <p:pic>
        <p:nvPicPr>
          <p:cNvPr id="7" name="图片 6" descr="ws_9035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8800" y="2006600"/>
            <a:ext cx="152400" cy="228600"/>
          </a:xfrm>
          <a:prstGeom prst="rect">
            <a:avLst/>
          </a:prstGeom>
        </p:spPr>
      </p:pic>
      <p:pic>
        <p:nvPicPr>
          <p:cNvPr id="8" name="图片 7" descr="ws_9036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79800" y="1993900"/>
            <a:ext cx="152400" cy="241300"/>
          </a:xfrm>
          <a:prstGeom prst="rect">
            <a:avLst/>
          </a:prstGeom>
        </p:spPr>
      </p:pic>
      <p:pic>
        <p:nvPicPr>
          <p:cNvPr id="9" name="图片 8" descr="ws_9037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13300" y="2070100"/>
            <a:ext cx="152400" cy="165100"/>
          </a:xfrm>
          <a:prstGeom prst="rect">
            <a:avLst/>
          </a:prstGeom>
        </p:spPr>
      </p:pic>
      <p:pic>
        <p:nvPicPr>
          <p:cNvPr id="10" name="图片 9" descr="ws_9038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21300" y="1993900"/>
            <a:ext cx="241300" cy="241300"/>
          </a:xfrm>
          <a:prstGeom prst="rect">
            <a:avLst/>
          </a:prstGeom>
        </p:spPr>
      </p:pic>
      <p:pic>
        <p:nvPicPr>
          <p:cNvPr id="11" name="图片 10" descr="ws_9048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02300" y="1955800"/>
            <a:ext cx="304800" cy="304800"/>
          </a:xfrm>
          <a:prstGeom prst="rect">
            <a:avLst/>
          </a:prstGeom>
        </p:spPr>
      </p:pic>
      <p:pic>
        <p:nvPicPr>
          <p:cNvPr id="12" name="图片 11" descr="ws_9049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07100" y="1955800"/>
            <a:ext cx="292100" cy="304800"/>
          </a:xfrm>
          <a:prstGeom prst="rect">
            <a:avLst/>
          </a:prstGeom>
        </p:spPr>
      </p:pic>
      <p:pic>
        <p:nvPicPr>
          <p:cNvPr id="13" name="图片 12" descr="ws_904A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7200" y="2006600"/>
            <a:ext cx="152400" cy="228600"/>
          </a:xfrm>
          <a:prstGeom prst="rect">
            <a:avLst/>
          </a:prstGeom>
        </p:spPr>
      </p:pic>
      <p:pic>
        <p:nvPicPr>
          <p:cNvPr id="14" name="图片 13" descr="ws_905B.tmp"/>
          <p:cNvPicPr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75500" y="2006600"/>
            <a:ext cx="165100" cy="228600"/>
          </a:xfrm>
          <a:prstGeom prst="rect">
            <a:avLst/>
          </a:prstGeom>
        </p:spPr>
      </p:pic>
      <p:pic>
        <p:nvPicPr>
          <p:cNvPr id="15" name="图片 14" descr="ws_905C.tmp"/>
          <p:cNvPicPr>
            <a:picLocks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2200" y="2565400"/>
            <a:ext cx="152400" cy="165100"/>
          </a:xfrm>
          <a:prstGeom prst="rect">
            <a:avLst/>
          </a:prstGeom>
        </p:spPr>
      </p:pic>
      <p:pic>
        <p:nvPicPr>
          <p:cNvPr id="16" name="图片 15" descr="ws_905D.tmp"/>
          <p:cNvPicPr>
            <a:picLocks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0200" y="2489200"/>
            <a:ext cx="254000" cy="241300"/>
          </a:xfrm>
          <a:prstGeom prst="rect">
            <a:avLst/>
          </a:prstGeom>
        </p:spPr>
      </p:pic>
      <p:pic>
        <p:nvPicPr>
          <p:cNvPr id="17" name="图片 16" descr="ws_905E.tmp"/>
          <p:cNvPicPr>
            <a:picLocks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93900" y="2451100"/>
            <a:ext cx="304800" cy="304800"/>
          </a:xfrm>
          <a:prstGeom prst="rect">
            <a:avLst/>
          </a:prstGeom>
        </p:spPr>
      </p:pic>
      <p:pic>
        <p:nvPicPr>
          <p:cNvPr id="18" name="图片 17" descr="ws_906F.tmp"/>
          <p:cNvPicPr>
            <a:picLocks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98700" y="2463800"/>
            <a:ext cx="304800" cy="279400"/>
          </a:xfrm>
          <a:prstGeom prst="rect">
            <a:avLst/>
          </a:prstGeom>
        </p:spPr>
      </p:pic>
      <p:pic>
        <p:nvPicPr>
          <p:cNvPr id="19" name="图片 18" descr="ws_9070.tmp"/>
          <p:cNvPicPr>
            <a:picLocks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24200" y="2501900"/>
            <a:ext cx="152400" cy="228600"/>
          </a:xfrm>
          <a:prstGeom prst="rect">
            <a:avLst/>
          </a:prstGeom>
        </p:spPr>
      </p:pic>
      <p:pic>
        <p:nvPicPr>
          <p:cNvPr id="20" name="图片 19" descr="ws_9071.tmp"/>
          <p:cNvPicPr>
            <a:picLocks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05200" y="2501900"/>
            <a:ext cx="152400" cy="228600"/>
          </a:xfrm>
          <a:prstGeom prst="rect">
            <a:avLst/>
          </a:prstGeom>
        </p:spPr>
      </p:pic>
      <p:pic>
        <p:nvPicPr>
          <p:cNvPr id="21" name="图片 20" descr="ws_9072.tmp"/>
          <p:cNvPicPr>
            <a:picLocks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813300" y="2565400"/>
            <a:ext cx="165100" cy="152400"/>
          </a:xfrm>
          <a:prstGeom prst="rect">
            <a:avLst/>
          </a:prstGeom>
        </p:spPr>
      </p:pic>
      <p:pic>
        <p:nvPicPr>
          <p:cNvPr id="22" name="图片 21" descr="ws_9082.tmp"/>
          <p:cNvPicPr>
            <a:picLocks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334000" y="2489200"/>
            <a:ext cx="254000" cy="228600"/>
          </a:xfrm>
          <a:prstGeom prst="rect">
            <a:avLst/>
          </a:prstGeom>
        </p:spPr>
      </p:pic>
      <p:pic>
        <p:nvPicPr>
          <p:cNvPr id="23" name="图片 22" descr="ws_9083.tmp"/>
          <p:cNvPicPr>
            <a:picLocks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27700" y="2451100"/>
            <a:ext cx="304800" cy="304800"/>
          </a:xfrm>
          <a:prstGeom prst="rect">
            <a:avLst/>
          </a:prstGeom>
        </p:spPr>
      </p:pic>
      <p:pic>
        <p:nvPicPr>
          <p:cNvPr id="24" name="图片 23" descr="ws_9084.tmp"/>
          <p:cNvPicPr>
            <a:picLocks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032500" y="2451100"/>
            <a:ext cx="304800" cy="304800"/>
          </a:xfrm>
          <a:prstGeom prst="rect">
            <a:avLst/>
          </a:prstGeom>
        </p:spPr>
      </p:pic>
      <p:pic>
        <p:nvPicPr>
          <p:cNvPr id="25" name="图片 24" descr="ws_9095.tmp"/>
          <p:cNvPicPr>
            <a:picLocks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58000" y="2489200"/>
            <a:ext cx="152400" cy="241300"/>
          </a:xfrm>
          <a:prstGeom prst="rect">
            <a:avLst/>
          </a:prstGeom>
        </p:spPr>
      </p:pic>
      <p:pic>
        <p:nvPicPr>
          <p:cNvPr id="26" name="图片 25" descr="ws_9096.tmp"/>
          <p:cNvPicPr>
            <a:picLocks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239000" y="2489200"/>
            <a:ext cx="152400" cy="241300"/>
          </a:xfrm>
          <a:prstGeom prst="rect">
            <a:avLst/>
          </a:prstGeom>
        </p:spPr>
      </p:pic>
      <p:pic>
        <p:nvPicPr>
          <p:cNvPr id="27" name="图片 26" descr="ws_9097.tmp"/>
          <p:cNvPicPr>
            <a:picLocks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91400" y="2489200"/>
            <a:ext cx="152400" cy="241300"/>
          </a:xfrm>
          <a:prstGeom prst="rect">
            <a:avLst/>
          </a:prstGeom>
        </p:spPr>
      </p:pic>
      <p:pic>
        <p:nvPicPr>
          <p:cNvPr id="28" name="图片 27" descr="ws_9098.tmp"/>
          <p:cNvPicPr>
            <a:picLocks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79500" y="3022600"/>
            <a:ext cx="165100" cy="165100"/>
          </a:xfrm>
          <a:prstGeom prst="rect">
            <a:avLst/>
          </a:prstGeom>
        </p:spPr>
      </p:pic>
      <p:pic>
        <p:nvPicPr>
          <p:cNvPr id="29" name="图片 28" descr="ws_90A8.tmp"/>
          <p:cNvPicPr>
            <a:picLocks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00200" y="2946400"/>
            <a:ext cx="254000" cy="241300"/>
          </a:xfrm>
          <a:prstGeom prst="rect">
            <a:avLst/>
          </a:prstGeom>
        </p:spPr>
      </p:pic>
      <p:pic>
        <p:nvPicPr>
          <p:cNvPr id="30" name="图片 29" descr="ws_90A9.tmp"/>
          <p:cNvPicPr>
            <a:picLocks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981200" y="2908300"/>
            <a:ext cx="304800" cy="304800"/>
          </a:xfrm>
          <a:prstGeom prst="rect">
            <a:avLst/>
          </a:prstGeom>
        </p:spPr>
      </p:pic>
      <p:pic>
        <p:nvPicPr>
          <p:cNvPr id="31" name="图片 30" descr="ws_90AA.tmp"/>
          <p:cNvPicPr>
            <a:picLocks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286000" y="2908300"/>
            <a:ext cx="304800" cy="292100"/>
          </a:xfrm>
          <a:prstGeom prst="rect">
            <a:avLst/>
          </a:prstGeom>
        </p:spPr>
      </p:pic>
      <p:pic>
        <p:nvPicPr>
          <p:cNvPr id="32" name="图片 31" descr="ws_90BB.tmp"/>
          <p:cNvPicPr>
            <a:picLocks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098800" y="2959100"/>
            <a:ext cx="152400" cy="228600"/>
          </a:xfrm>
          <a:prstGeom prst="rect">
            <a:avLst/>
          </a:prstGeom>
        </p:spPr>
      </p:pic>
      <p:pic>
        <p:nvPicPr>
          <p:cNvPr id="33" name="图片 32" descr="ws_90BC.tmp"/>
          <p:cNvPicPr>
            <a:picLocks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340100" y="2959100"/>
            <a:ext cx="139700" cy="228600"/>
          </a:xfrm>
          <a:prstGeom prst="rect">
            <a:avLst/>
          </a:prstGeom>
        </p:spPr>
      </p:pic>
      <p:pic>
        <p:nvPicPr>
          <p:cNvPr id="34" name="图片 33" descr="ws_90BD.tmp"/>
          <p:cNvPicPr>
            <a:picLocks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479800" y="2959100"/>
            <a:ext cx="152400" cy="228600"/>
          </a:xfrm>
          <a:prstGeom prst="rect">
            <a:avLst/>
          </a:prstGeom>
        </p:spPr>
      </p:pic>
      <p:pic>
        <p:nvPicPr>
          <p:cNvPr id="35" name="图片 34" descr="ws_90BE.tmp"/>
          <p:cNvPicPr>
            <a:picLocks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632200" y="2959100"/>
            <a:ext cx="152400" cy="228600"/>
          </a:xfrm>
          <a:prstGeom prst="rect">
            <a:avLst/>
          </a:prstGeom>
        </p:spPr>
      </p:pic>
      <p:pic>
        <p:nvPicPr>
          <p:cNvPr id="36" name="图片 35" descr="ws_90CF.tmp"/>
          <p:cNvPicPr>
            <a:picLocks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0434" y="22376"/>
            <a:ext cx="9144000" cy="68580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40634" y="5085184"/>
            <a:ext cx="2543966" cy="7566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1430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清晰</a:t>
            </a:r>
          </a:p>
          <a:p>
            <a:pPr>
              <a:lnSpc>
                <a:spcPts val="1000"/>
              </a:lnSpc>
              <a:tabLst>
                <a:tab pos="1143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078"/>
              </a:lnSpc>
              <a:tabLst>
                <a:tab pos="11430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{1,2,3,4,5,6,8,10,15}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1520" y="332656"/>
            <a:ext cx="7482818" cy="442428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3563"/>
              </a:lnSpc>
              <a:tabLst>
                <a:tab pos="127000" algn="l"/>
                <a:tab pos="39497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altLang="zh-CN" sz="2640" smtClean="0">
                <a:solidFill>
                  <a:srgbClr val="16754D"/>
                </a:solidFill>
                <a:latin typeface="Wingdings"/>
              </a:rPr>
              <a:t>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类似的，其他属性的信息增益为</a:t>
            </a: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261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640" smtClean="0">
                <a:solidFill>
                  <a:srgbClr val="16754D"/>
                </a:solidFill>
                <a:latin typeface="Wingdings"/>
              </a:rPr>
              <a:t>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显然，属性“纹理”的信息增益最大，其被选为划分属性</a:t>
            </a: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394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25"/>
              </a:lnSpc>
              <a:tabLst>
                <a:tab pos="127000" algn="l"/>
                <a:tab pos="39497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196" smtClean="0">
                <a:solidFill>
                  <a:schemeClr val="accent2"/>
                </a:solidFill>
                <a:latin typeface="微软雅黑"/>
              </a:rPr>
              <a:t>纹理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55976" y="5074295"/>
            <a:ext cx="1779333" cy="73096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稍糊</a:t>
            </a:r>
          </a:p>
          <a:p>
            <a:pPr>
              <a:lnSpc>
                <a:spcPts val="1000"/>
              </a:lnSpc>
              <a:tabLst>
                <a:tab pos="114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922"/>
              </a:lnSpc>
              <a:tabLst>
                <a:tab pos="1143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{7,9,13,14,17}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07200" y="5061471"/>
            <a:ext cx="1365758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模糊</a:t>
            </a: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979"/>
              </a:lnSpc>
              <a:tabLst>
                <a:tab pos="50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{11,12,16}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5840" y="2431534"/>
            <a:ext cx="3078088" cy="476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8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1" grpId="0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0" y="620688"/>
            <a:ext cx="7985104" cy="471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7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60648"/>
            <a:ext cx="8550585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0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9" y="188640"/>
            <a:ext cx="824156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64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0" y="404664"/>
            <a:ext cx="8019092" cy="489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006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136904" cy="488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45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8" y="908720"/>
            <a:ext cx="8062236" cy="4785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636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69" y="404664"/>
            <a:ext cx="7886994" cy="471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76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07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6500" y="2438400"/>
            <a:ext cx="3517900" cy="3886200"/>
          </a:xfrm>
          <a:prstGeom prst="rect">
            <a:avLst/>
          </a:prstGeom>
        </p:spPr>
      </p:pic>
      <p:pic>
        <p:nvPicPr>
          <p:cNvPr id="3" name="图片 2" descr="ws_707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决策树模型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0527" y="1155918"/>
            <a:ext cx="3590727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决策树基于“树”结构进行决策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0527" y="1592738"/>
            <a:ext cx="6499664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lang="zh-CN" altLang="en-US" sz="2006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每个“内部结点”对应于某个属性上的“测试”</a:t>
            </a:r>
            <a:r>
              <a:rPr lang="en-US" altLang="zh-CN" sz="2006" smtClean="0">
                <a:solidFill>
                  <a:srgbClr val="000000"/>
                </a:solidFill>
                <a:latin typeface="微软雅黑"/>
              </a:rPr>
              <a:t>(test)</a:t>
            </a:r>
            <a:endParaRPr lang="zh-CN" altLang="en-US" sz="200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0527" y="2050466"/>
            <a:ext cx="7667164" cy="7437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12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每个分支对应于该测试的一种可能结果（即该属性的某个取值）</a:t>
            </a:r>
          </a:p>
          <a:p>
            <a:pPr>
              <a:lnSpc>
                <a:spcPts val="1000"/>
              </a:lnSpc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00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每个“叶结点”对应于一个“预测结果”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0527" y="3526631"/>
            <a:ext cx="4103688" cy="9105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学习过程：通过对训练样本的分析来</a:t>
            </a:r>
          </a:p>
          <a:p>
            <a:pPr>
              <a:lnSpc>
                <a:spcPts val="2643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确定“划分属性”（即内部结点所对</a:t>
            </a:r>
          </a:p>
          <a:p>
            <a:pPr>
              <a:lnSpc>
                <a:spcPts val="2640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应的属性）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0527" y="4685502"/>
            <a:ext cx="4360168" cy="9105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预测过程：将测试示例从根结点开始，</a:t>
            </a:r>
          </a:p>
          <a:p>
            <a:pPr>
              <a:lnSpc>
                <a:spcPts val="2640"/>
              </a:lnSpc>
            </a:pPr>
            <a:r>
              <a:rPr lang="zh-CN" altLang="en-US" sz="2006" smtClean="0">
                <a:solidFill>
                  <a:srgbClr val="000000"/>
                </a:solidFill>
                <a:latin typeface="微软雅黑"/>
              </a:rPr>
              <a:t>沿着划分属性所构成的“判定测试序</a:t>
            </a:r>
          </a:p>
          <a:p>
            <a:pPr>
              <a:lnSpc>
                <a:spcPts val="2642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列”下行，直到叶结点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48" y="836712"/>
            <a:ext cx="8396213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155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9468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8900000">
            <a:off x="2148371" y="5413713"/>
            <a:ext cx="6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1880834" y="5681251"/>
            <a:ext cx="6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329007" y="428163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557281" y="405336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785556" y="3825088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013830" y="3596814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242105" y="3368539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32602" y="2357537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稍糊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71751" y="2350236"/>
            <a:ext cx="1090042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6223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清晰</a:t>
            </a:r>
          </a:p>
          <a:p>
            <a:pPr>
              <a:lnSpc>
                <a:spcPts val="1000"/>
              </a:lnSpc>
              <a:tabLst>
                <a:tab pos="622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275"/>
              </a:lnSpc>
              <a:tabLst>
                <a:tab pos="622300" algn="l"/>
              </a:tabLst>
              <a:defRPr/>
            </a:pP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根蒂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92009" y="2350236"/>
            <a:ext cx="743793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模糊</a:t>
            </a:r>
          </a:p>
          <a:p>
            <a:pPr>
              <a:lnSpc>
                <a:spcPts val="1000"/>
              </a:lnSpc>
              <a:tabLst>
                <a:tab pos="177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77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158"/>
              </a:lnSpc>
              <a:tabLst>
                <a:tab pos="177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6565" y="350317"/>
            <a:ext cx="6219651" cy="17825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  <a:tabLst>
                <a:tab pos="292100" algn="l"/>
                <a:tab pos="45466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727"/>
              </a:lnSpc>
              <a:tabLst>
                <a:tab pos="292100" algn="l"/>
                <a:tab pos="45466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对每个分支结点做进一步划分，最终得到决策树</a:t>
            </a: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292100" algn="l"/>
                <a:tab pos="45466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318"/>
              </a:lnSpc>
              <a:tabLst>
                <a:tab pos="292100" algn="l"/>
                <a:tab pos="45466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纹理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5982" y="3377666"/>
            <a:ext cx="679673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</a:t>
            </a: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523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36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90500" algn="l"/>
                <a:tab pos="215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19"/>
              </a:lnSpc>
              <a:tabLst>
                <a:tab pos="190500" algn="l"/>
                <a:tab pos="215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9872" y="3429000"/>
            <a:ext cx="692497" cy="188513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硬挺</a:t>
            </a: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523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36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浅白</a:t>
            </a: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127000" algn="l"/>
                <a:tab pos="1397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19"/>
              </a:lnSpc>
              <a:tabLst>
                <a:tab pos="127000" algn="l"/>
                <a:tab pos="139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51720" y="3390429"/>
            <a:ext cx="910506" cy="19107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40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en-US" altLang="zh-CN" sz="21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58"/>
              </a:lnSpc>
              <a:tabLst>
                <a:tab pos="431800" algn="l"/>
                <a:tab pos="4445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乌黑</a:t>
            </a: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431800" algn="l"/>
                <a:tab pos="4445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797"/>
              </a:lnSpc>
              <a:tabLst>
                <a:tab pos="431800" algn="l"/>
                <a:tab pos="4445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触感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13719" y="5445224"/>
            <a:ext cx="654025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硬滑</a:t>
            </a:r>
          </a:p>
          <a:p>
            <a:pPr>
              <a:lnSpc>
                <a:spcPts val="1000"/>
              </a:lnSpc>
              <a:tabLst>
                <a:tab pos="889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82"/>
              </a:lnSpc>
              <a:tabLst>
                <a:tab pos="889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25750" y="5453100"/>
            <a:ext cx="692497" cy="7053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286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软粘</a:t>
            </a:r>
          </a:p>
          <a:p>
            <a:pPr>
              <a:lnSpc>
                <a:spcPts val="1000"/>
              </a:lnSpc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668"/>
              </a:lnSpc>
              <a:tabLst>
                <a:tab pos="2286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28817" y="2806238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1"/>
              </a:lnSpc>
            </a:pP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触感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74030" y="3377666"/>
            <a:ext cx="615553" cy="8079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50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硬滑</a:t>
            </a: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50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523"/>
              </a:lnSpc>
              <a:tabLst>
                <a:tab pos="50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35521" y="3384397"/>
            <a:ext cx="705321" cy="8079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413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软粘</a:t>
            </a:r>
          </a:p>
          <a:p>
            <a:pPr>
              <a:lnSpc>
                <a:spcPts val="1000"/>
              </a:lnSpc>
              <a:tabLst>
                <a:tab pos="241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241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470"/>
              </a:lnSpc>
              <a:tabLst>
                <a:tab pos="241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905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813560" y="5126735"/>
            <a:ext cx="6527293" cy="769621"/>
          </a:xfrm>
          <a:custGeom>
            <a:avLst/>
            <a:gdLst/>
            <a:ahLst/>
            <a:cxnLst/>
            <a:rect l="0" t="0" r="0" b="0"/>
            <a:pathLst>
              <a:path w="6527293" h="769621">
                <a:moveTo>
                  <a:pt x="0" y="769620"/>
                </a:moveTo>
                <a:lnTo>
                  <a:pt x="6527292" y="769620"/>
                </a:lnTo>
                <a:lnTo>
                  <a:pt x="652729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9E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0848" y="1931950"/>
            <a:ext cx="4343400" cy="1028700"/>
          </a:xfrm>
          <a:prstGeom prst="rect">
            <a:avLst/>
          </a:prstGeom>
        </p:spPr>
      </p:pic>
      <p:pic>
        <p:nvPicPr>
          <p:cNvPr id="4" name="图片 3" descr="ws_99E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5348" y="3094980"/>
            <a:ext cx="3454400" cy="10541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增益率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0335" y="357121"/>
            <a:ext cx="11366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(gain ratio)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8541" y="946894"/>
            <a:ext cx="8194551" cy="55784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信息增益：对可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取值数目较多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的属性有所偏好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21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		</a:t>
            </a: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有明显弱点，例如：考虑将“编号”作为一个属性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smtClean="0">
              <a:solidFill>
                <a:srgbClr val="00B05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4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004" smtClean="0">
                <a:solidFill>
                  <a:srgbClr val="00B050"/>
                </a:solidFill>
                <a:latin typeface="微软雅黑"/>
              </a:rPr>
              <a:t>		</a:t>
            </a: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增益率：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2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2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2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2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2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63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					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其中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236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属性 </a:t>
            </a:r>
            <a:r>
              <a:rPr lang="en-US" altLang="zh-CN" sz="2004" i="1" smtClean="0">
                <a:solidFill>
                  <a:srgbClr val="000000"/>
                </a:solidFill>
                <a:latin typeface="Palatino Linotype"/>
              </a:rPr>
              <a:t>a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的可能取值数目越多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即 </a:t>
            </a:r>
            <a:r>
              <a:rPr lang="en-US" altLang="zh-CN" sz="2004" i="1" smtClean="0">
                <a:solidFill>
                  <a:srgbClr val="000000"/>
                </a:solidFill>
                <a:latin typeface="Palatino Linotype"/>
              </a:rPr>
              <a:t>V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越大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)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，则 </a:t>
            </a:r>
            <a:r>
              <a:rPr lang="en-US" altLang="zh-CN" sz="2004" smtClean="0">
                <a:solidFill>
                  <a:srgbClr val="000000"/>
                </a:solidFill>
                <a:latin typeface="Palatino Linotype"/>
              </a:rPr>
              <a:t>IV(</a:t>
            </a:r>
            <a:r>
              <a:rPr lang="en-US" altLang="zh-CN" sz="2004" i="1" smtClean="0">
                <a:solidFill>
                  <a:srgbClr val="000000"/>
                </a:solidFill>
                <a:latin typeface="Palatino Linotype"/>
              </a:rPr>
              <a:t>a</a:t>
            </a:r>
            <a:r>
              <a:rPr lang="en-US" altLang="zh-CN" sz="2004" smtClean="0">
                <a:solidFill>
                  <a:srgbClr val="000000"/>
                </a:solidFill>
                <a:latin typeface="Palatino Linotype"/>
              </a:rPr>
              <a:t>)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的值通常就越大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437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启发式：  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先从候选划分属性中找出信息增益高于</a:t>
            </a:r>
            <a:r>
              <a:rPr lang="zh-CN" altLang="en-US" sz="2198" smtClean="0">
                <a:solidFill>
                  <a:srgbClr val="FF0000"/>
                </a:solidFill>
                <a:latin typeface="微软雅黑"/>
              </a:rPr>
              <a:t>平均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水平的，</a:t>
            </a:r>
          </a:p>
          <a:p>
            <a:pPr marL="0" marR="0" lvl="0" indent="0" defTabSz="914400" eaLnBrk="1" fontAlgn="auto" latinLnBrk="0" hangingPunct="1">
              <a:lnSpc>
                <a:spcPts val="257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				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再从中选取增益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率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最高的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70"/>
              </a:lnSpc>
              <a:buClrTx/>
              <a:buSzTx/>
              <a:buNone/>
              <a:tabLst>
                <a:tab pos="292100" algn="l"/>
                <a:tab pos="406400" algn="l"/>
                <a:tab pos="533400" algn="l"/>
                <a:tab pos="749300" algn="l"/>
                <a:tab pos="1689100" algn="l"/>
                <a:tab pos="18034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Times New Roman"/>
              </a:rPr>
              <a:t>C4.5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算法中使用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6357" y="6021288"/>
            <a:ext cx="2880320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mtClean="0"/>
              <a:t>缺点是</a:t>
            </a:r>
            <a:r>
              <a:rPr lang="en-US" altLang="zh-CN" smtClean="0"/>
              <a:t>:</a:t>
            </a:r>
            <a:r>
              <a:rPr lang="zh-CN" altLang="en-US" smtClean="0"/>
              <a:t>对取值数目少的属性有偏好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68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012691" y="1303019"/>
            <a:ext cx="4523233" cy="769621"/>
          </a:xfrm>
          <a:custGeom>
            <a:avLst/>
            <a:gdLst/>
            <a:ahLst/>
            <a:cxnLst/>
            <a:rect l="0" t="0" r="0" b="0"/>
            <a:pathLst>
              <a:path w="4523233" h="769621">
                <a:moveTo>
                  <a:pt x="0" y="769620"/>
                </a:moveTo>
                <a:lnTo>
                  <a:pt x="4523232" y="769620"/>
                </a:lnTo>
                <a:lnTo>
                  <a:pt x="452323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9E4C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754" y="861236"/>
            <a:ext cx="3035300" cy="2133600"/>
          </a:xfrm>
          <a:prstGeom prst="rect">
            <a:avLst/>
          </a:prstGeom>
        </p:spPr>
      </p:pic>
      <p:pic>
        <p:nvPicPr>
          <p:cNvPr id="4" name="图片 3" descr="ws_9E4D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6100" y="3289300"/>
            <a:ext cx="5029200" cy="12065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基尼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指数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67204" y="357121"/>
            <a:ext cx="12054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(gini index)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528" y="1393750"/>
            <a:ext cx="8406147" cy="534761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424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反映了从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D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中随机抽取两个样例，</a:t>
            </a:r>
          </a:p>
          <a:p>
            <a:pPr marL="0" marR="0" lvl="0" indent="0" defTabSz="914400" eaLnBrk="1" fontAlgn="auto" latinLnBrk="0" hangingPunct="1">
              <a:lnSpc>
                <a:spcPts val="2494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其类别标记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不一致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的概率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65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2196" smtClean="0">
                <a:solidFill>
                  <a:srgbClr val="0000FF"/>
                </a:solidFill>
                <a:latin typeface="Palatino Linotype"/>
              </a:rPr>
              <a:t>Gini(</a:t>
            </a:r>
            <a:r>
              <a:rPr lang="en-US" altLang="zh-CN" sz="2196" i="1" smtClean="0">
                <a:solidFill>
                  <a:srgbClr val="0000FF"/>
                </a:solidFill>
                <a:latin typeface="Palatino Linotype"/>
              </a:rPr>
              <a:t>D</a:t>
            </a:r>
            <a:r>
              <a:rPr lang="en-US" altLang="zh-CN" sz="2196" smtClean="0">
                <a:solidFill>
                  <a:srgbClr val="0000FF"/>
                </a:solidFill>
                <a:latin typeface="Palatino Linotype"/>
              </a:rPr>
              <a:t>) 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越小，数据集 </a:t>
            </a:r>
            <a:r>
              <a:rPr lang="en-US" altLang="zh-CN" sz="2196" i="1" smtClean="0">
                <a:solidFill>
                  <a:srgbClr val="0000FF"/>
                </a:solidFill>
                <a:latin typeface="Palatino Linotype"/>
              </a:rPr>
              <a:t>D 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的纯度越高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93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属性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a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的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基尼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指数：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58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在候选属性集合中，选取那个使划分后基尼指数</a:t>
            </a: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最小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的属性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endParaRPr lang="zh-CN" altLang="en-US" sz="2400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00"/>
              </a:lnSpc>
              <a:buClrTx/>
              <a:buSzTx/>
              <a:buNone/>
              <a:tabLst>
                <a:tab pos="406400" algn="l"/>
                <a:tab pos="38862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Times New Roman"/>
              </a:rPr>
              <a:t>CART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算法中使用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557272" y="4914900"/>
            <a:ext cx="5817109" cy="832104"/>
          </a:xfrm>
          <a:custGeom>
            <a:avLst/>
            <a:gdLst/>
            <a:ahLst/>
            <a:cxnLst/>
            <a:rect l="0" t="0" r="0" b="0"/>
            <a:pathLst>
              <a:path w="5817109" h="832104">
                <a:moveTo>
                  <a:pt x="0" y="832103"/>
                </a:moveTo>
                <a:lnTo>
                  <a:pt x="5817108" y="832103"/>
                </a:lnTo>
                <a:lnTo>
                  <a:pt x="581710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82486" y="692696"/>
            <a:ext cx="8045472" cy="387285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389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划分选择 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剪枝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04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研究表明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划分选择的各种准则虽然对决策树的尺寸有较</a:t>
            </a:r>
          </a:p>
          <a:p>
            <a:pPr marL="0" marR="0" lvl="0" indent="0" defTabSz="914400" eaLnBrk="1" fontAlgn="auto" latinLnBrk="0" hangingPunct="1">
              <a:lnSpc>
                <a:spcPts val="2722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	大影响，但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对</a:t>
            </a: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泛化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性能的影响很有限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400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62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	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例如信息增益与基尼指数产生的结果，仅在约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2%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的情况下不同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8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剪枝方法和程度对决策树泛化性能的影响更为显著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endParaRPr lang="zh-CN" altLang="en-US" sz="2402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763"/>
              </a:lnSpc>
              <a:buClrTx/>
              <a:buSzTx/>
              <a:buNone/>
              <a:tabLst>
                <a:tab pos="381000" algn="l"/>
                <a:tab pos="838200" algn="l"/>
              </a:tabLst>
              <a:defRPr/>
            </a:pP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	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在数据带噪时甚至可能将泛化性能提升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25%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96210" y="5017008"/>
            <a:ext cx="61555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剪枝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4014" y="5037201"/>
            <a:ext cx="870431" cy="2725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(pruning)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80254" y="5017008"/>
            <a:ext cx="3693319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是决策树对付“过拟合”的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05222" y="5382767"/>
            <a:ext cx="153888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主要手段！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A6C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9300" y="4737100"/>
            <a:ext cx="469900" cy="10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3528" y="260648"/>
            <a:ext cx="8156079" cy="368049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剪枝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71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为了尽可能正确分类训练样本，有可能造成分支过多 </a:t>
            </a:r>
            <a:r>
              <a:rPr lang="zh-CN" altLang="en-US" sz="2198" smtClean="0">
                <a:solidFill>
                  <a:srgbClr val="000000"/>
                </a:solidFill>
                <a:latin typeface="Wingdings"/>
              </a:rPr>
              <a:t> </a:t>
            </a:r>
            <a:r>
              <a:rPr lang="zh-CN" altLang="en-US" sz="2198" smtClean="0">
                <a:solidFill>
                  <a:srgbClr val="FF0000"/>
                </a:solidFill>
                <a:latin typeface="微软雅黑"/>
              </a:rPr>
              <a:t>过拟合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37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可通过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主动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去掉一些分支来降低过拟合的风险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69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基本策略：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992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预剪枝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(pre-pruning):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提前终止某些分支的生长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842"/>
              </a:lnSpc>
              <a:buClrTx/>
              <a:buSzTx/>
              <a:buNone/>
              <a:tabLst>
                <a:tab pos="177800" algn="l"/>
                <a:tab pos="10922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(post-pruning):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生成一棵完全树，再“回头”剪枝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23659" y="4645226"/>
            <a:ext cx="700513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zh-CN" altLang="en-US" sz="1802" smtClean="0">
                <a:solidFill>
                  <a:srgbClr val="00B050"/>
                </a:solidFill>
                <a:latin typeface="微软雅黑"/>
              </a:rPr>
              <a:t>第 </a:t>
            </a:r>
            <a:r>
              <a:rPr lang="en-US" altLang="zh-CN" sz="1802" smtClean="0">
                <a:solidFill>
                  <a:srgbClr val="00B050"/>
                </a:solidFill>
                <a:latin typeface="Times New Roman"/>
              </a:rPr>
              <a:t>2 </a:t>
            </a:r>
            <a:r>
              <a:rPr lang="zh-CN" altLang="en-US" sz="1802" smtClean="0">
                <a:solidFill>
                  <a:srgbClr val="00B050"/>
                </a:solidFill>
                <a:latin typeface="微软雅黑"/>
              </a:rPr>
              <a:t>章</a:t>
            </a:r>
            <a:endParaRPr lang="zh-CN" altLang="en-US" sz="1802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518" y="4645226"/>
            <a:ext cx="5078313" cy="80207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469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剪枝过程中需评估剪枝前后决策树的优劣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99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699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84"/>
              </a:lnSpc>
              <a:buClrTx/>
              <a:buSzTx/>
              <a:buNone/>
              <a:tabLst>
                <a:tab pos="4699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004" smtClean="0">
                <a:solidFill>
                  <a:srgbClr val="00B050"/>
                </a:solidFill>
                <a:latin typeface="微软雅黑"/>
              </a:rPr>
              <a:t>现在我们假定使用“留出法”</a:t>
            </a:r>
            <a:endParaRPr lang="zh-CN" altLang="en-US" sz="2004">
              <a:solidFill>
                <a:srgbClr val="00B05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517141" y="1149858"/>
            <a:ext cx="434342" cy="2564893"/>
          </a:xfrm>
          <a:custGeom>
            <a:avLst/>
            <a:gdLst/>
            <a:ahLst/>
            <a:cxnLst/>
            <a:rect l="0" t="0" r="0" b="0"/>
            <a:pathLst>
              <a:path w="434342" h="2564893">
                <a:moveTo>
                  <a:pt x="434341" y="2564892"/>
                </a:moveTo>
                <a:cubicBezTo>
                  <a:pt x="314453" y="2564892"/>
                  <a:pt x="217170" y="2548636"/>
                  <a:pt x="217170" y="2528696"/>
                </a:cubicBezTo>
                <a:lnTo>
                  <a:pt x="217170" y="1318640"/>
                </a:lnTo>
                <a:cubicBezTo>
                  <a:pt x="217170" y="1298702"/>
                  <a:pt x="119888" y="1282446"/>
                  <a:pt x="0" y="1282446"/>
                </a:cubicBezTo>
                <a:cubicBezTo>
                  <a:pt x="119888" y="1282446"/>
                  <a:pt x="217170" y="1266190"/>
                  <a:pt x="217170" y="1246250"/>
                </a:cubicBezTo>
                <a:lnTo>
                  <a:pt x="217170" y="36194"/>
                </a:lnTo>
                <a:cubicBezTo>
                  <a:pt x="217170" y="16255"/>
                  <a:pt x="314453" y="0"/>
                  <a:pt x="434341" y="0"/>
                </a:cubicBez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543050" y="4360926"/>
            <a:ext cx="434340" cy="1828801"/>
          </a:xfrm>
          <a:custGeom>
            <a:avLst/>
            <a:gdLst/>
            <a:ahLst/>
            <a:cxnLst/>
            <a:rect l="0" t="0" r="0" b="0"/>
            <a:pathLst>
              <a:path w="434340" h="1828801">
                <a:moveTo>
                  <a:pt x="434339" y="1828800"/>
                </a:moveTo>
                <a:cubicBezTo>
                  <a:pt x="314451" y="1828800"/>
                  <a:pt x="217170" y="1812594"/>
                  <a:pt x="217170" y="1792604"/>
                </a:cubicBezTo>
                <a:lnTo>
                  <a:pt x="217170" y="950595"/>
                </a:lnTo>
                <a:cubicBezTo>
                  <a:pt x="217170" y="930656"/>
                  <a:pt x="119888" y="914400"/>
                  <a:pt x="0" y="914400"/>
                </a:cubicBezTo>
                <a:cubicBezTo>
                  <a:pt x="119888" y="914400"/>
                  <a:pt x="217170" y="898144"/>
                  <a:pt x="217170" y="878204"/>
                </a:cubicBezTo>
                <a:lnTo>
                  <a:pt x="217170" y="36195"/>
                </a:lnTo>
                <a:cubicBezTo>
                  <a:pt x="217170" y="16256"/>
                  <a:pt x="314451" y="0"/>
                  <a:pt x="434339" y="0"/>
                </a:cubicBezTo>
              </a:path>
            </a:pathLst>
          </a:cu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AB8B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图片 4" descr="ws_AB8C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0700" y="114300"/>
            <a:ext cx="7353300" cy="6311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数据集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904" y="2301239"/>
            <a:ext cx="923330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训练集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4904" y="5145278"/>
            <a:ext cx="923330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验证集</a:t>
            </a:r>
            <a:endParaRPr lang="zh-CN" altLang="en-US" sz="2400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36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8640"/>
            <a:ext cx="698023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693840"/>
            <a:ext cx="5976664" cy="2831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7484" y="184366"/>
            <a:ext cx="1368152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687"/>
              </a:lnSpc>
              <a:tabLst>
                <a:tab pos="525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/>
              </a:rPr>
              <a:t>预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剪枝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—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不划分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484" y="4192698"/>
            <a:ext cx="3032348" cy="1041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lvl="0">
              <a:lnSpc>
                <a:spcPts val="2767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“脐部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=?” </a:t>
            </a:r>
            <a:r>
              <a:rPr lang="zh-CN" altLang="en-US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３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／７＝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42.9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602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484" y="184366"/>
            <a:ext cx="136815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687"/>
              </a:lnSpc>
              <a:tabLst>
                <a:tab pos="5257800" algn="l"/>
              </a:tabLst>
              <a:defRPr/>
            </a:pPr>
            <a:r>
              <a:rPr lang="zh-CN" altLang="en-US">
                <a:solidFill>
                  <a:srgbClr val="000000"/>
                </a:solidFill>
                <a:latin typeface="微软雅黑"/>
              </a:rPr>
              <a:t>预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剪枝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—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划分后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068960"/>
            <a:ext cx="3032348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lvl="0">
              <a:lnSpc>
                <a:spcPts val="2767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“脐部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=?” </a:t>
            </a:r>
            <a:endParaRPr lang="en-US" altLang="zh-CN" smtClean="0">
              <a:solidFill>
                <a:srgbClr val="FF0000"/>
              </a:solidFill>
              <a:latin typeface="微软雅黑"/>
            </a:endParaRPr>
          </a:p>
          <a:p>
            <a:pPr lvl="0">
              <a:lnSpc>
                <a:spcPts val="2767"/>
              </a:lnSpc>
              <a:tabLst>
                <a:tab pos="18669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</a:t>
            </a:r>
            <a:r>
              <a:rPr lang="zh-CN" altLang="en-US">
                <a:solidFill>
                  <a:srgbClr val="FF0000"/>
                </a:solidFill>
                <a:latin typeface="微软雅黑"/>
              </a:rPr>
              <a:t>前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３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／７＝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42.9%</a:t>
            </a:r>
          </a:p>
          <a:p>
            <a:pPr>
              <a:lnSpc>
                <a:spcPts val="2767"/>
              </a:lnSpc>
              <a:tabLst>
                <a:tab pos="1866900" algn="l"/>
              </a:tabLst>
              <a:defRPr/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５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／</a:t>
            </a:r>
            <a:r>
              <a:rPr lang="zh-CN" altLang="en-US">
                <a:solidFill>
                  <a:srgbClr val="FF0000"/>
                </a:solidFill>
                <a:latin typeface="微软雅黑"/>
              </a:rPr>
              <a:t>７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＝７１．４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%</a:t>
            </a:r>
            <a:endParaRPr lang="en-US" altLang="zh-CN">
              <a:solidFill>
                <a:srgbClr val="FF0000"/>
              </a:solidFill>
              <a:latin typeface="微软雅黑"/>
            </a:endParaRPr>
          </a:p>
          <a:p>
            <a:pPr lvl="0">
              <a:lnSpc>
                <a:spcPts val="2767"/>
              </a:lnSpc>
              <a:tabLst>
                <a:tab pos="1866900" algn="l"/>
              </a:tabLst>
              <a:defRPr/>
            </a:pP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366"/>
            <a:ext cx="7008813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824" y="4429125"/>
            <a:ext cx="6418263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5013176"/>
            <a:ext cx="1288132" cy="9233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mtClean="0"/>
              <a:t>结论：</a:t>
            </a:r>
            <a:endParaRPr lang="en-US" altLang="zh-CN" smtClean="0"/>
          </a:p>
          <a:p>
            <a:r>
              <a:rPr lang="zh-CN" altLang="en-US" smtClean="0"/>
              <a:t>保留划分，不剪枝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3B3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4013200"/>
            <a:ext cx="2908300" cy="2133600"/>
          </a:xfrm>
          <a:prstGeom prst="rect">
            <a:avLst/>
          </a:prstGeom>
        </p:spPr>
      </p:pic>
      <p:pic>
        <p:nvPicPr>
          <p:cNvPr id="3" name="图片 2" descr="ws_73B4.tmp"/>
          <p:cNvPicPr>
            <a:picLocks/>
          </p:cNvPicPr>
          <p:nvPr/>
        </p:nvPicPr>
        <p:blipFill>
          <a:blip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决策树简史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39" y="1186850"/>
            <a:ext cx="600965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•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第一个决策树算法：</a:t>
            </a: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CLS </a:t>
            </a:r>
            <a:r>
              <a:rPr lang="en-US" altLang="zh-CN" sz="2004" smtClean="0">
                <a:solidFill>
                  <a:srgbClr val="000000"/>
                </a:solidFill>
                <a:latin typeface="Calibri"/>
              </a:rPr>
              <a:t>(Concept Learning System)</a:t>
            </a:r>
            <a:endParaRPr lang="zh-CN" altLang="en-US" sz="2004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1339" y="1637664"/>
            <a:ext cx="6684266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6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[E. B. Hunt, J. Marin, and P. T. Stone’s book “</a:t>
            </a:r>
            <a:r>
              <a:rPr lang="en-US" altLang="zh-CN" sz="2196" i="1" smtClean="0">
                <a:solidFill>
                  <a:srgbClr val="996600"/>
                </a:solidFill>
                <a:latin typeface="Calibri"/>
              </a:rPr>
              <a:t>Experiments in</a:t>
            </a:r>
          </a:p>
          <a:p>
            <a:pPr>
              <a:lnSpc>
                <a:spcPts val="2641"/>
              </a:lnSpc>
            </a:pPr>
            <a:r>
              <a:rPr lang="en-US" altLang="zh-CN" sz="2198" i="1" smtClean="0">
                <a:solidFill>
                  <a:srgbClr val="996600"/>
                </a:solidFill>
                <a:latin typeface="Calibri"/>
              </a:rPr>
              <a:t>Induction</a:t>
            </a:r>
            <a:r>
              <a:rPr lang="en-US" altLang="zh-CN" sz="2198" smtClean="0">
                <a:solidFill>
                  <a:srgbClr val="996600"/>
                </a:solidFill>
                <a:latin typeface="Calibri"/>
              </a:rPr>
              <a:t>” published by Academic Press in 1966]</a:t>
            </a:r>
            <a:endParaRPr lang="zh-CN" altLang="en-US" sz="2198">
              <a:solidFill>
                <a:srgbClr val="996600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139" y="2628808"/>
            <a:ext cx="7286547" cy="14106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350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•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使决策树受到关注、成为机器学习主流技术的算法：</a:t>
            </a: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ID3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57200" algn="l"/>
              </a:tabLst>
              <a:defRPr/>
            </a:pPr>
            <a:endParaRPr lang="en-US" altLang="zh-CN" sz="2196" smtClean="0">
              <a:solidFill>
                <a:srgbClr val="000000"/>
              </a:solidFill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ts val="2396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	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[</a:t>
            </a:r>
            <a:r>
              <a:rPr lang="en-US" altLang="zh-CN" sz="2196" smtClean="0">
                <a:solidFill>
                  <a:srgbClr val="FF0000"/>
                </a:solidFill>
                <a:latin typeface="Calibri"/>
              </a:rPr>
              <a:t>J. R. Quinlan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’s paper in a book “</a:t>
            </a:r>
            <a:r>
              <a:rPr lang="en-US" altLang="zh-CN" sz="2196" i="1" smtClean="0">
                <a:solidFill>
                  <a:srgbClr val="996600"/>
                </a:solidFill>
                <a:latin typeface="Calibri"/>
              </a:rPr>
              <a:t>Expert Systems in the Micro</a:t>
            </a:r>
          </a:p>
          <a:p>
            <a:pPr marL="0" marR="0" lvl="0" indent="0" defTabSz="914400" eaLnBrk="1" fontAlgn="auto" latinLnBrk="0" hangingPunct="1">
              <a:lnSpc>
                <a:spcPts val="2641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6" i="1" smtClean="0">
                <a:solidFill>
                  <a:srgbClr val="996600"/>
                </a:solidFill>
                <a:latin typeface="Calibri"/>
              </a:rPr>
              <a:t>	</a:t>
            </a:r>
            <a:r>
              <a:rPr lang="en-US" altLang="zh-CN" sz="2198" i="1" smtClean="0">
                <a:solidFill>
                  <a:srgbClr val="996600"/>
                </a:solidFill>
                <a:latin typeface="Calibri"/>
              </a:rPr>
              <a:t>Electronic Age</a:t>
            </a:r>
            <a:r>
              <a:rPr lang="en-US" altLang="zh-CN" sz="2198" smtClean="0">
                <a:solidFill>
                  <a:srgbClr val="996600"/>
                </a:solidFill>
                <a:latin typeface="Calibri"/>
              </a:rPr>
              <a:t>” edited by D. Michie, published by Edinburgh</a:t>
            </a:r>
          </a:p>
          <a:p>
            <a:pPr marL="0" marR="0" lvl="0" indent="0" defTabSz="914400" eaLnBrk="1" fontAlgn="auto" latinLnBrk="0" hangingPunct="1">
              <a:lnSpc>
                <a:spcPts val="2641"/>
              </a:lnSpc>
              <a:buClrTx/>
              <a:buSzTx/>
              <a:buNone/>
              <a:tabLst>
                <a:tab pos="457200" algn="l"/>
              </a:tabLst>
              <a:defRPr/>
            </a:pPr>
            <a:r>
              <a:rPr lang="en-US" altLang="zh-CN" sz="2198" smtClean="0">
                <a:solidFill>
                  <a:srgbClr val="996600"/>
                </a:solidFill>
                <a:latin typeface="Calibri"/>
              </a:rPr>
              <a:t>	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University Press in 1979]</a:t>
            </a:r>
            <a:endParaRPr lang="zh-CN" altLang="en-US" sz="2196">
              <a:solidFill>
                <a:srgbClr val="996600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6389" y="4389028"/>
            <a:ext cx="3592330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•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最常用的决策树算法：</a:t>
            </a: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C4.5</a:t>
            </a:r>
            <a:endParaRPr lang="zh-CN" altLang="en-US" sz="2196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83589" y="4839842"/>
            <a:ext cx="4204869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6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[</a:t>
            </a:r>
            <a:r>
              <a:rPr lang="en-US" altLang="zh-CN" sz="2196" smtClean="0">
                <a:solidFill>
                  <a:srgbClr val="FF0000"/>
                </a:solidFill>
                <a:latin typeface="Calibri"/>
              </a:rPr>
              <a:t>J. R. Quinlan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’s book “</a:t>
            </a:r>
            <a:r>
              <a:rPr lang="en-US" altLang="zh-CN" sz="2196" i="1" smtClean="0">
                <a:solidFill>
                  <a:srgbClr val="996600"/>
                </a:solidFill>
                <a:latin typeface="Calibri"/>
              </a:rPr>
              <a:t>C4.5: Programs</a:t>
            </a:r>
          </a:p>
          <a:p>
            <a:pPr>
              <a:lnSpc>
                <a:spcPts val="2642"/>
              </a:lnSpc>
            </a:pPr>
            <a:r>
              <a:rPr lang="en-US" altLang="zh-CN" sz="2196" i="1" smtClean="0">
                <a:solidFill>
                  <a:srgbClr val="996600"/>
                </a:solidFill>
                <a:latin typeface="Calibri"/>
              </a:rPr>
              <a:t>for Machine Learning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” published by</a:t>
            </a:r>
          </a:p>
          <a:p>
            <a:pPr>
              <a:lnSpc>
                <a:spcPts val="2640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Morgan Kaufmann in 1993]</a:t>
            </a:r>
            <a:endParaRPr lang="zh-CN" altLang="en-US" sz="2196">
              <a:solidFill>
                <a:srgbClr val="9966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BA29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BA3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500" y="1104900"/>
            <a:ext cx="4508500" cy="1574800"/>
          </a:xfrm>
          <a:prstGeom prst="rect">
            <a:avLst/>
          </a:prstGeom>
        </p:spPr>
      </p:pic>
      <p:pic>
        <p:nvPicPr>
          <p:cNvPr id="4" name="图片 3" descr="ws_BA3A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6400" y="1257300"/>
            <a:ext cx="241300" cy="241300"/>
          </a:xfrm>
          <a:prstGeom prst="rect">
            <a:avLst/>
          </a:prstGeom>
        </p:spPr>
      </p:pic>
      <p:pic>
        <p:nvPicPr>
          <p:cNvPr id="5" name="图片 4" descr="ws_BA3B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00700" y="2108200"/>
            <a:ext cx="127000" cy="190500"/>
          </a:xfrm>
          <a:prstGeom prst="rect">
            <a:avLst/>
          </a:prstGeom>
        </p:spPr>
      </p:pic>
      <p:pic>
        <p:nvPicPr>
          <p:cNvPr id="6" name="图片 5" descr="ws_BA4C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9000" y="1270000"/>
            <a:ext cx="241300" cy="241300"/>
          </a:xfrm>
          <a:prstGeom prst="rect">
            <a:avLst/>
          </a:prstGeom>
        </p:spPr>
      </p:pic>
      <p:pic>
        <p:nvPicPr>
          <p:cNvPr id="7" name="图片 6" descr="ws_BA4D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7900" y="2108200"/>
            <a:ext cx="127000" cy="190500"/>
          </a:xfrm>
          <a:prstGeom prst="rect">
            <a:avLst/>
          </a:prstGeom>
        </p:spPr>
      </p:pic>
      <p:pic>
        <p:nvPicPr>
          <p:cNvPr id="8" name="图片 7" descr="ws_BA5E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6300" y="3086100"/>
            <a:ext cx="1143000" cy="152400"/>
          </a:xfrm>
          <a:prstGeom prst="rect">
            <a:avLst/>
          </a:prstGeom>
        </p:spPr>
      </p:pic>
      <p:pic>
        <p:nvPicPr>
          <p:cNvPr id="9" name="图片 8" descr="ws_BA5F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9500" y="2374900"/>
            <a:ext cx="431800" cy="215900"/>
          </a:xfrm>
          <a:prstGeom prst="rect">
            <a:avLst/>
          </a:prstGeom>
        </p:spPr>
      </p:pic>
      <p:pic>
        <p:nvPicPr>
          <p:cNvPr id="10" name="图片 9" descr="ws_BA6F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78800" y="977900"/>
            <a:ext cx="241300" cy="254000"/>
          </a:xfrm>
          <a:prstGeom prst="rect">
            <a:avLst/>
          </a:prstGeom>
        </p:spPr>
      </p:pic>
      <p:pic>
        <p:nvPicPr>
          <p:cNvPr id="11" name="图片 10" descr="ws_BA70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02600" y="1270000"/>
            <a:ext cx="139700" cy="203200"/>
          </a:xfrm>
          <a:prstGeom prst="rect">
            <a:avLst/>
          </a:prstGeom>
        </p:spPr>
      </p:pic>
      <p:pic>
        <p:nvPicPr>
          <p:cNvPr id="12" name="图片 11" descr="ws_BA81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70900" y="2374900"/>
            <a:ext cx="317500" cy="215900"/>
          </a:xfrm>
          <a:prstGeom prst="rect">
            <a:avLst/>
          </a:prstGeom>
        </p:spPr>
      </p:pic>
      <p:pic>
        <p:nvPicPr>
          <p:cNvPr id="13" name="图片 12" descr="ws_BA82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预剪枝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0817" y="1628905"/>
            <a:ext cx="230832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验</a:t>
            </a:r>
          </a:p>
          <a:p>
            <a:pPr>
              <a:lnSpc>
                <a:spcPts val="2162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证</a:t>
            </a:r>
          </a:p>
          <a:p>
            <a:pPr>
              <a:lnSpc>
                <a:spcPts val="21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19448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03340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91335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63619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88457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00072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83558" y="2996952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1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脐部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8265" y="2808706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17650" y="388884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29889" y="387334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47359" y="390408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79896" y="2685516"/>
            <a:ext cx="3039294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marL="0" marR="0" lvl="0" indent="0" defTabSz="914400" eaLnBrk="1" fontAlgn="auto" latinLnBrk="0" hangingPunct="1">
              <a:lnSpc>
                <a:spcPts val="276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“脐部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=?” </a:t>
            </a: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 sz="1802" smtClean="0">
                <a:solidFill>
                  <a:srgbClr val="FF0000"/>
                </a:solidFill>
                <a:latin typeface="微软雅黑"/>
              </a:rPr>
              <a:t>: 42.9%</a:t>
            </a: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en-US" altLang="zh-CN" sz="1802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37706" y="3566134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预剪枝决策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17827" y="928730"/>
            <a:ext cx="2654573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结点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1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：若划分，根据结点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58200" y="988441"/>
            <a:ext cx="23083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，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97041" y="1262761"/>
            <a:ext cx="23083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，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69482" y="1262761"/>
            <a:ext cx="2677015" cy="218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的训练样例，将这  个结点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79305" y="1585342"/>
            <a:ext cx="3629199" cy="10515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分别标记为“好瓜”、“好瓜”、</a:t>
            </a:r>
          </a:p>
          <a:p>
            <a:pPr marL="0" marR="0" lvl="0" indent="0" defTabSz="914400" eaLnBrk="1" fontAlgn="auto" latinLnBrk="0" hangingPunct="1">
              <a:lnSpc>
                <a:spcPts val="210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“坏瓜”。此时，验证集中编号为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的样例被划分正确，</a:t>
            </a:r>
          </a:p>
          <a:p>
            <a:pPr marL="0" marR="0" lvl="0" indent="0" defTabSz="914400" eaLnBrk="1" fontAlgn="auto" latinLnBrk="0" hangingPunct="1">
              <a:lnSpc>
                <a:spcPts val="2163"/>
              </a:lnSpc>
              <a:buClrTx/>
              <a:buSzTx/>
              <a:buNone/>
              <a:tabLst>
                <a:tab pos="153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验证集精度为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2717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0A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C0B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8500" y="1104900"/>
            <a:ext cx="4508500" cy="1574800"/>
          </a:xfrm>
          <a:prstGeom prst="rect">
            <a:avLst/>
          </a:prstGeom>
        </p:spPr>
      </p:pic>
      <p:pic>
        <p:nvPicPr>
          <p:cNvPr id="4" name="图片 3" descr="ws_C0BC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27700" y="1536700"/>
            <a:ext cx="254000" cy="254000"/>
          </a:xfrm>
          <a:prstGeom prst="rect">
            <a:avLst/>
          </a:prstGeom>
        </p:spPr>
      </p:pic>
      <p:pic>
        <p:nvPicPr>
          <p:cNvPr id="5" name="图片 4" descr="ws_C0CD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84900" y="977900"/>
            <a:ext cx="241300" cy="254000"/>
          </a:xfrm>
          <a:prstGeom prst="rect">
            <a:avLst/>
          </a:prstGeom>
        </p:spPr>
      </p:pic>
      <p:pic>
        <p:nvPicPr>
          <p:cNvPr id="6" name="图片 5" descr="ws_C0CE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65900" y="990600"/>
            <a:ext cx="241300" cy="241300"/>
          </a:xfrm>
          <a:prstGeom prst="rect">
            <a:avLst/>
          </a:prstGeom>
        </p:spPr>
      </p:pic>
      <p:pic>
        <p:nvPicPr>
          <p:cNvPr id="7" name="图片 6" descr="ws_C0DE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3500" y="1257300"/>
            <a:ext cx="254000" cy="254000"/>
          </a:xfrm>
          <a:prstGeom prst="rect">
            <a:avLst/>
          </a:prstGeom>
        </p:spPr>
      </p:pic>
      <p:pic>
        <p:nvPicPr>
          <p:cNvPr id="8" name="图片 7" descr="ws_C0DF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86300" y="3086100"/>
            <a:ext cx="1143000" cy="152400"/>
          </a:xfrm>
          <a:prstGeom prst="rect">
            <a:avLst/>
          </a:prstGeom>
        </p:spPr>
      </p:pic>
      <p:pic>
        <p:nvPicPr>
          <p:cNvPr id="9" name="图片 8" descr="ws_C0E0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4200" y="4508500"/>
            <a:ext cx="152400" cy="520700"/>
          </a:xfrm>
          <a:prstGeom prst="rect">
            <a:avLst/>
          </a:prstGeom>
        </p:spPr>
      </p:pic>
      <p:pic>
        <p:nvPicPr>
          <p:cNvPr id="10" name="图片 9" descr="ws_C0F1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68800" y="4521200"/>
            <a:ext cx="1104900" cy="520700"/>
          </a:xfrm>
          <a:prstGeom prst="rect">
            <a:avLst/>
          </a:prstGeom>
        </p:spPr>
      </p:pic>
      <p:pic>
        <p:nvPicPr>
          <p:cNvPr id="11" name="图片 10" descr="ws_C0F2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96100" y="977900"/>
            <a:ext cx="241300" cy="254000"/>
          </a:xfrm>
          <a:prstGeom prst="rect">
            <a:avLst/>
          </a:prstGeom>
        </p:spPr>
      </p:pic>
      <p:pic>
        <p:nvPicPr>
          <p:cNvPr id="12" name="图片 11" descr="ws_C102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19900" y="1257300"/>
            <a:ext cx="254000" cy="254000"/>
          </a:xfrm>
          <a:prstGeom prst="rect">
            <a:avLst/>
          </a:prstGeom>
        </p:spPr>
      </p:pic>
      <p:pic>
        <p:nvPicPr>
          <p:cNvPr id="13" name="图片 12" descr="ws_C103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8900000">
            <a:off x="4926928" y="2683716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5155202" y="245544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2872458" y="4738186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3329007" y="428163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3557281" y="4053362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3785556" y="3825088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4013830" y="3596814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4242105" y="3368539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4698653" y="2911990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5383477" y="2227167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0817" y="1628905"/>
            <a:ext cx="230832" cy="76944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2"/>
              </a:lnSpc>
            </a:pP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验</a:t>
            </a:r>
          </a:p>
          <a:p>
            <a:pPr>
              <a:lnSpc>
                <a:spcPts val="2162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证</a:t>
            </a:r>
          </a:p>
          <a:p>
            <a:pPr>
              <a:lnSpc>
                <a:spcPts val="21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19448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03340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91335" y="4107723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63619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88457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00072" y="3590518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63888" y="3008411"/>
            <a:ext cx="90890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1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脐部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=?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98265" y="2808706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17650" y="388884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29889" y="387334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47359" y="390408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79896" y="2685516"/>
            <a:ext cx="3039294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marL="0" marR="0" lvl="0" indent="0" defTabSz="914400" eaLnBrk="1" fontAlgn="auto" latinLnBrk="0" hangingPunct="1">
              <a:lnSpc>
                <a:spcPts val="276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“脐部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=?” </a:t>
            </a: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 sz="1802" smtClean="0">
                <a:solidFill>
                  <a:srgbClr val="FF0000"/>
                </a:solidFill>
                <a:latin typeface="微软雅黑"/>
              </a:rPr>
              <a:t>: 42.9%</a:t>
            </a:r>
          </a:p>
          <a:p>
            <a:pPr marL="0" marR="0" lvl="0" indent="0" defTabSz="914400" eaLnBrk="1" fontAlgn="auto" latinLnBrk="0" hangingPunct="1">
              <a:lnSpc>
                <a:spcPts val="2035"/>
              </a:lnSpc>
              <a:buClrTx/>
              <a:buSzTx/>
              <a:buNone/>
              <a:tabLst>
                <a:tab pos="1193800" algn="l"/>
                <a:tab pos="1866900" algn="l"/>
              </a:tabLst>
              <a:defRPr/>
            </a:pPr>
            <a:r>
              <a:rPr lang="en-US" altLang="zh-CN" sz="1802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37706" y="3566134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预剪枝决策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1729" y="5072933"/>
            <a:ext cx="3064942" cy="11413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zh-CN" altLang="en-US" smtClean="0"/>
              <a:t>	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marL="0" marR="0" lvl="0" indent="0" defTabSz="914400" eaLnBrk="1" fontAlgn="auto" latinLnBrk="0" hangingPunct="1">
              <a:lnSpc>
                <a:spcPts val="2638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“色泽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=?”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57.1%</a:t>
            </a:r>
          </a:p>
          <a:p>
            <a:pPr marL="0" marR="0" lvl="0" indent="0" defTabSz="914400" eaLnBrk="1" fontAlgn="auto" latinLnBrk="0" hangingPunct="1">
              <a:lnSpc>
                <a:spcPts val="2347"/>
              </a:lnSpc>
              <a:buClrTx/>
              <a:buSzTx/>
              <a:buNone/>
              <a:tabLst>
                <a:tab pos="787400" algn="l"/>
                <a:tab pos="1231900" algn="l"/>
                <a:tab pos="18923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预剪枝决策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禁止划分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05782" y="4929733"/>
            <a:ext cx="3039294" cy="114133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zh-CN" altLang="en-US" smtClean="0"/>
              <a:t>	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marL="0" marR="0" lvl="0" indent="0" defTabSz="914400" eaLnBrk="1" fontAlgn="auto" latinLnBrk="0" hangingPunct="1">
              <a:lnSpc>
                <a:spcPts val="2638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“根蒂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=?”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划分前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	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划分后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</a:p>
          <a:p>
            <a:pPr marL="0" marR="0" lvl="0" indent="0" defTabSz="914400" eaLnBrk="1" fontAlgn="auto" latinLnBrk="0" hangingPunct="1">
              <a:lnSpc>
                <a:spcPts val="2347"/>
              </a:lnSpc>
              <a:buClrTx/>
              <a:buSzTx/>
              <a:buNone/>
              <a:tabLst>
                <a:tab pos="762000" algn="l"/>
                <a:tab pos="1206500" algn="l"/>
                <a:tab pos="18669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预剪枝决策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禁止划分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08104" y="980728"/>
            <a:ext cx="923330" cy="5001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对结点</a:t>
            </a:r>
          </a:p>
          <a:p>
            <a:pPr>
              <a:lnSpc>
                <a:spcPts val="216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断，结点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44208" y="980728"/>
            <a:ext cx="2353208" cy="4815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，  ，  分别进行剪枝判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，  都禁止划分，结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436096" y="1566615"/>
            <a:ext cx="3345468" cy="7822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点     本身为叶子结点。最终得到</a:t>
            </a:r>
          </a:p>
          <a:p>
            <a:pPr>
              <a:lnSpc>
                <a:spcPts val="222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仅有一层划分的决策树，称为</a:t>
            </a:r>
          </a:p>
          <a:p>
            <a:pPr>
              <a:lnSpc>
                <a:spcPts val="2213"/>
              </a:lnSpc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“</a:t>
            </a:r>
            <a:r>
              <a:rPr lang="zh-CN" altLang="en-US" sz="1802" smtClean="0">
                <a:solidFill>
                  <a:srgbClr val="0000FF"/>
                </a:solidFill>
                <a:latin typeface="微软雅黑"/>
              </a:rPr>
              <a:t>决策树桩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”</a:t>
            </a:r>
            <a:r>
              <a:rPr lang="en-US" altLang="zh-CN" sz="1598" smtClean="0">
                <a:solidFill>
                  <a:srgbClr val="000000"/>
                </a:solidFill>
                <a:latin typeface="Times New Roman"/>
              </a:rPr>
              <a:t>(decision stump)</a:t>
            </a:r>
            <a:endParaRPr lang="zh-CN" altLang="en-US" sz="1598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预剪枝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08" y="1478658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664" y="1438408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256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541" y="321726"/>
            <a:ext cx="1077218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  <a:tabLst>
                <a:tab pos="127000" algn="l"/>
              </a:tabLst>
              <a:defRPr/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预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剪枝</a:t>
            </a: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91880" y="1196752"/>
            <a:ext cx="1800200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3" idx="2"/>
          </p:cNvCxnSpPr>
          <p:nvPr/>
        </p:nvCxnSpPr>
        <p:spPr>
          <a:xfrm flipH="1">
            <a:off x="2051720" y="2060848"/>
            <a:ext cx="2340260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" idx="2"/>
          </p:cNvCxnSpPr>
          <p:nvPr/>
        </p:nvCxnSpPr>
        <p:spPr>
          <a:xfrm>
            <a:off x="4391980" y="2060848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3" idx="2"/>
          </p:cNvCxnSpPr>
          <p:nvPr/>
        </p:nvCxnSpPr>
        <p:spPr>
          <a:xfrm>
            <a:off x="4391980" y="2060848"/>
            <a:ext cx="234026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3" idx="2"/>
          </p:cNvCxnSpPr>
          <p:nvPr/>
        </p:nvCxnSpPr>
        <p:spPr>
          <a:xfrm>
            <a:off x="4391980" y="2060848"/>
            <a:ext cx="0" cy="2448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17531" y="1229851"/>
            <a:ext cx="1980946" cy="83099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4800" smtClean="0"/>
              <a:t>脐部</a:t>
            </a:r>
            <a:r>
              <a:rPr lang="zh-CN" altLang="en-US" smtClean="0"/>
              <a:t>　</a:t>
            </a:r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547664" y="3573016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smtClean="0"/>
              <a:t>好瓜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32374" y="4509120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 smtClean="0"/>
              <a:t>好瓜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634" y="3717032"/>
            <a:ext cx="1119211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600"/>
              <a:t>坏</a:t>
            </a:r>
            <a:r>
              <a:rPr lang="zh-CN" altLang="en-US" sz="3600" smtClean="0"/>
              <a:t>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63280" y="2674140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mtClean="0"/>
              <a:t>凹陷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85582" y="2826540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稍凹</a:t>
            </a:r>
            <a:endParaRPr lang="zh-CN" altLang="en-US" smtClean="0"/>
          </a:p>
        </p:txBody>
      </p:sp>
      <p:sp>
        <p:nvSpPr>
          <p:cNvPr id="23" name="TextBox 22"/>
          <p:cNvSpPr txBox="1"/>
          <p:nvPr/>
        </p:nvSpPr>
        <p:spPr>
          <a:xfrm>
            <a:off x="5292080" y="2503374"/>
            <a:ext cx="61279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平坦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0562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70988" cy="669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9512" y="188640"/>
            <a:ext cx="126188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687"/>
              </a:lnSpc>
              <a:tabLst>
                <a:tab pos="127000" algn="l"/>
              </a:tabLst>
              <a:defRPr/>
            </a:pPr>
            <a:r>
              <a:rPr lang="zh-CN" altLang="en-US" sz="2796">
                <a:solidFill>
                  <a:srgbClr val="FF0000"/>
                </a:solidFill>
                <a:latin typeface="微软雅黑"/>
              </a:rPr>
              <a:t>后剪枝</a:t>
            </a:r>
          </a:p>
        </p:txBody>
      </p:sp>
    </p:spTree>
    <p:extLst>
      <p:ext uri="{BB962C8B-B14F-4D97-AF65-F5344CB8AC3E}">
        <p14:creationId xmlns:p14="http://schemas.microsoft.com/office/powerpoint/2010/main" val="259369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CF1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CF2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1270000"/>
            <a:ext cx="266700" cy="279400"/>
          </a:xfrm>
          <a:prstGeom prst="rect">
            <a:avLst/>
          </a:prstGeom>
        </p:spPr>
      </p:pic>
      <p:pic>
        <p:nvPicPr>
          <p:cNvPr id="4" name="图片 3" descr="ws_CF3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5200" y="2133600"/>
            <a:ext cx="6261100" cy="3987800"/>
          </a:xfrm>
          <a:prstGeom prst="rect">
            <a:avLst/>
          </a:prstGeom>
        </p:spPr>
      </p:pic>
      <p:pic>
        <p:nvPicPr>
          <p:cNvPr id="5" name="图片 4" descr="ws_CF3C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77360" y="4892370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7"/>
              </a:lnSpc>
            </a:pP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纹理</a:t>
            </a:r>
            <a:r>
              <a:rPr lang="en-US" altLang="zh-CN" sz="2400" b="1" smtClean="0">
                <a:solidFill>
                  <a:srgbClr val="0000FF"/>
                </a:solidFill>
                <a:latin typeface="微软雅黑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7192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5276" y="584706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89221" y="4549622"/>
            <a:ext cx="1154162" cy="11028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23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685800" algn="l"/>
              </a:tabLst>
              <a:defRPr/>
            </a:pPr>
            <a:endParaRPr lang="zh-CN" altLang="en-US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685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清晰   模糊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39110" y="4549622"/>
            <a:ext cx="564257" cy="11028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23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4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20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稍糊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39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根蒂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乌黑   浅白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          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脐部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09901" y="2772130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33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641" y="3000095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</a:p>
          <a:p>
            <a:pPr marL="0" marR="0" lvl="0" indent="0" defTabSz="914400" eaLnBrk="1" fontAlgn="auto" latinLnBrk="0" hangingPunct="1">
              <a:lnSpc>
                <a:spcPts val="1872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</a:p>
          <a:p>
            <a:pPr marL="0" marR="0" lvl="0" indent="0" defTabSz="914400" eaLnBrk="1" fontAlgn="auto" latinLnBrk="0" hangingPunct="1">
              <a:lnSpc>
                <a:spcPts val="2241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5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81984" y="4696934"/>
            <a:ext cx="13625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2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6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85661" y="4885896"/>
            <a:ext cx="2022990" cy="846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>
              <a:lnSpc>
                <a:spcPts val="264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剪枝前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3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/7=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42.9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%</a:t>
            </a:r>
          </a:p>
          <a:p>
            <a:pPr>
              <a:lnSpc>
                <a:spcPts val="216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85661" y="5806973"/>
            <a:ext cx="1731243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后剪枝决策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首先考虑结点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68758" y="1285949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，若将其替换为叶结点，根据落在其上的训练样例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87624" y="1628800"/>
            <a:ext cx="723595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将其标记为“好瓜”，测得验证集精度提高至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57.1%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，于是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决定剪枝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624"/>
            <a:ext cx="5638568" cy="422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399" y="4273550"/>
            <a:ext cx="6357937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732240" y="2924944"/>
            <a:ext cx="2376264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lvl="0">
              <a:lnSpc>
                <a:spcPts val="2640"/>
              </a:lnSpc>
            </a:pPr>
            <a:r>
              <a:rPr lang="zh-CN" altLang="en-US">
                <a:solidFill>
                  <a:srgbClr val="FF0000"/>
                </a:solidFill>
                <a:latin typeface="微软雅黑"/>
              </a:rPr>
              <a:t>剪枝前</a:t>
            </a:r>
            <a:r>
              <a:rPr lang="en-US" altLang="zh-CN">
                <a:solidFill>
                  <a:srgbClr val="FF0000"/>
                </a:solidFill>
                <a:latin typeface="微软雅黑"/>
              </a:rPr>
              <a:t>: 3/7=42.9%</a:t>
            </a:r>
          </a:p>
        </p:txBody>
      </p:sp>
    </p:spTree>
    <p:extLst>
      <p:ext uri="{BB962C8B-B14F-4D97-AF65-F5344CB8AC3E}">
        <p14:creationId xmlns:p14="http://schemas.microsoft.com/office/powerpoint/2010/main" val="10399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99301"/>
            <a:ext cx="6523990" cy="254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-31386"/>
            <a:ext cx="5638800" cy="423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6732240" y="2713038"/>
            <a:ext cx="2022990" cy="1151909"/>
            <a:chOff x="6732240" y="2713038"/>
            <a:chExt cx="2022990" cy="1151909"/>
          </a:xfrm>
        </p:grpSpPr>
        <p:sp>
          <p:nvSpPr>
            <p:cNvPr id="9" name="TextBox 8"/>
            <p:cNvSpPr txBox="1"/>
            <p:nvPr/>
          </p:nvSpPr>
          <p:spPr>
            <a:xfrm>
              <a:off x="6732240" y="2713038"/>
              <a:ext cx="2022990" cy="8463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mtClean="0">
                  <a:solidFill>
                    <a:srgbClr val="FF0000"/>
                  </a:solidFill>
                  <a:latin typeface="微软雅黑"/>
                </a:rPr>
                <a:t>验证集精度</a:t>
              </a:r>
            </a:p>
            <a:p>
              <a:pPr>
                <a:lnSpc>
                  <a:spcPts val="2640"/>
                </a:lnSpc>
              </a:pPr>
              <a:r>
                <a:rPr lang="zh-CN" altLang="en-US" smtClean="0">
                  <a:solidFill>
                    <a:srgbClr val="FF0000"/>
                  </a:solidFill>
                  <a:latin typeface="微软雅黑"/>
                </a:rPr>
                <a:t>剪枝前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: </a:t>
              </a:r>
              <a:r>
                <a:rPr lang="en-US" altLang="zh-CN">
                  <a:solidFill>
                    <a:srgbClr val="FF0000"/>
                  </a:solidFill>
                  <a:latin typeface="微软雅黑"/>
                </a:rPr>
                <a:t>3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/7=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42.9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%</a:t>
              </a:r>
            </a:p>
            <a:p>
              <a:pPr>
                <a:lnSpc>
                  <a:spcPts val="2160"/>
                </a:lnSpc>
              </a:pPr>
              <a:r>
                <a:rPr lang="zh-CN" altLang="en-US" smtClean="0">
                  <a:solidFill>
                    <a:srgbClr val="FF0000"/>
                  </a:solidFill>
                  <a:latin typeface="微软雅黑"/>
                </a:rPr>
                <a:t>剪枝后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: 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4/7=57.1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%</a:t>
              </a:r>
              <a:endParaRPr lang="zh-CN" altLang="en-US">
                <a:solidFill>
                  <a:srgbClr val="FF0000"/>
                </a:solidFill>
                <a:latin typeface="微软雅黑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32240" y="3634115"/>
              <a:ext cx="1731243" cy="23083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mtClean="0">
                  <a:solidFill>
                    <a:srgbClr val="FF0000"/>
                  </a:solidFill>
                  <a:latin typeface="微软雅黑"/>
                </a:rPr>
                <a:t>后剪枝决策</a:t>
              </a:r>
              <a:r>
                <a:rPr lang="en-US" altLang="zh-CN" smtClean="0">
                  <a:solidFill>
                    <a:srgbClr val="FF0000"/>
                  </a:solidFill>
                  <a:latin typeface="微软雅黑"/>
                </a:rPr>
                <a:t>: </a:t>
              </a:r>
              <a:r>
                <a:rPr lang="zh-CN" altLang="en-US" smtClean="0">
                  <a:solidFill>
                    <a:srgbClr val="FF0000"/>
                  </a:solidFill>
                  <a:latin typeface="微软雅黑"/>
                </a:rPr>
                <a:t>剪枝</a:t>
              </a:r>
              <a:endParaRPr lang="zh-CN" altLang="en-US">
                <a:solidFill>
                  <a:srgbClr val="FF0000"/>
                </a:solidFill>
                <a:latin typeface="微软雅黑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72" y="2636912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9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D758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D76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7400" y="1270000"/>
            <a:ext cx="266700" cy="279400"/>
          </a:xfrm>
          <a:prstGeom prst="rect">
            <a:avLst/>
          </a:prstGeom>
        </p:spPr>
      </p:pic>
      <p:pic>
        <p:nvPicPr>
          <p:cNvPr id="4" name="图片 3" descr="ws_D76A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39745" y="4980777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74005" y="4980777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89729" y="4552416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42488" y="4552416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4005" y="3673322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6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54830" y="3673322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4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79264" y="3184183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根蒂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09216" y="3674965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乌黑   浅白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          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07617" y="3674965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36384" y="323274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82516" y="2319182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脐部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10410" y="2774535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凹陷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33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52444" y="2150338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7276" y="3002762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49852" y="2774535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稍凹</a:t>
            </a:r>
          </a:p>
          <a:p>
            <a:pPr marL="0" marR="0" lvl="0" indent="0" defTabSz="914400" eaLnBrk="1" fontAlgn="auto" latinLnBrk="0" hangingPunct="1">
              <a:lnSpc>
                <a:spcPts val="1872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83553" y="2774535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平坦</a:t>
            </a:r>
          </a:p>
          <a:p>
            <a:pPr marL="0" marR="0" lvl="0" indent="0" defTabSz="914400" eaLnBrk="1" fontAlgn="auto" latinLnBrk="0" hangingPunct="1">
              <a:lnSpc>
                <a:spcPts val="2242"/>
              </a:lnSpc>
              <a:buClrTx/>
              <a:buSzTx/>
              <a:buNone/>
              <a:tabLst>
                <a:tab pos="254000" algn="l"/>
              </a:tabLst>
              <a:defRPr/>
            </a:pP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68521" y="3846542"/>
            <a:ext cx="13625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2"/>
              </a:lnSpc>
            </a:pPr>
            <a:r>
              <a:rPr lang="en-US" altLang="zh-CN" sz="1802" smtClean="0">
                <a:solidFill>
                  <a:srgbClr val="000000"/>
                </a:solidFill>
                <a:latin typeface="微软雅黑"/>
              </a:rPr>
              <a:t>5</a:t>
            </a:r>
            <a:endParaRPr lang="zh-CN" altLang="en-US" sz="1802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99229" y="4984841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FF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首先考虑结点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59754" y="1253270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，若将其替换为叶结点，根据落在其上的训练样例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37488" y="1594990"/>
            <a:ext cx="723595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将其标记为“好瓜”，测得验证集精度提高至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57.1%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，于是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决定剪枝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DE5D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DE6E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600" y="1651000"/>
            <a:ext cx="127000" cy="203200"/>
          </a:xfrm>
          <a:prstGeom prst="rect">
            <a:avLst/>
          </a:prstGeom>
        </p:spPr>
      </p:pic>
      <p:pic>
        <p:nvPicPr>
          <p:cNvPr id="4" name="图片 3" descr="ws_DE7E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7400" y="1257300"/>
            <a:ext cx="266700" cy="279400"/>
          </a:xfrm>
          <a:prstGeom prst="rect">
            <a:avLst/>
          </a:prstGeom>
        </p:spPr>
      </p:pic>
      <p:pic>
        <p:nvPicPr>
          <p:cNvPr id="5" name="图片 4" descr="ws_DE7F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7400" y="4292600"/>
            <a:ext cx="1549400" cy="520700"/>
          </a:xfrm>
          <a:prstGeom prst="rect">
            <a:avLst/>
          </a:prstGeom>
        </p:spPr>
      </p:pic>
      <p:pic>
        <p:nvPicPr>
          <p:cNvPr id="6" name="图片 5" descr="ws_DE90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根蒂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乌黑   浅白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          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脐部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09901" y="2772130"/>
            <a:ext cx="961802" cy="679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953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33"/>
              </a:lnSpc>
              <a:buClrTx/>
              <a:buSzTx/>
              <a:buNone/>
              <a:tabLst>
                <a:tab pos="4953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6641" y="3000095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</a:p>
          <a:p>
            <a:pPr marL="0" marR="0" lvl="0" indent="0" defTabSz="914400" eaLnBrk="1" fontAlgn="auto" latinLnBrk="0" hangingPunct="1">
              <a:lnSpc>
                <a:spcPts val="1872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</a:p>
          <a:p>
            <a:pPr marL="0" marR="0" lvl="0" indent="0" defTabSz="914400" eaLnBrk="1" fontAlgn="auto" latinLnBrk="0" hangingPunct="1">
              <a:lnSpc>
                <a:spcPts val="2241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68014" y="3670655"/>
            <a:ext cx="859210" cy="6924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365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5</a:t>
            </a:r>
          </a:p>
          <a:p>
            <a:pPr marL="0" marR="0" lvl="0" indent="0" defTabSz="914400" eaLnBrk="1" fontAlgn="auto" latinLnBrk="0" hangingPunct="1">
              <a:lnSpc>
                <a:spcPts val="2231"/>
              </a:lnSpc>
              <a:buClrTx/>
              <a:buSzTx/>
              <a:buNone/>
              <a:tabLst>
                <a:tab pos="114300" algn="l"/>
                <a:tab pos="3937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色泽</a:t>
            </a:r>
            <a:r>
              <a:rPr lang="en-US" altLang="zh-CN" sz="2400" b="1" smtClean="0">
                <a:solidFill>
                  <a:srgbClr val="0000FF"/>
                </a:solidFill>
                <a:latin typeface="微软雅黑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54038" y="4284827"/>
            <a:ext cx="115416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验证集精度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4038" y="4620107"/>
            <a:ext cx="148277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剪枝前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54038" y="4894427"/>
            <a:ext cx="148277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08140" y="5192242"/>
            <a:ext cx="1962076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后剪枝决策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不剪枝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03547" y="4989413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253271"/>
            <a:ext cx="16927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然后考虑结点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97621" y="1268760"/>
            <a:ext cx="5992025" cy="26930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,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若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将其替换为叶结点，根据落在其上的训练样例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6605" y="1628800"/>
            <a:ext cx="6953827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将其标记为“好瓜”，测得验证集精度仍为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57.1%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，可以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1739" y="1990637"/>
            <a:ext cx="846386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不剪枝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6C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8541" y="315722"/>
            <a:ext cx="2611933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决策树简史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(con’t)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4139" y="1186850"/>
            <a:ext cx="719139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•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可以用于回归任务的决策树算法：</a:t>
            </a: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CART </a:t>
            </a:r>
            <a:r>
              <a:rPr lang="en-US" altLang="zh-CN" sz="2004" smtClean="0">
                <a:solidFill>
                  <a:srgbClr val="000000"/>
                </a:solidFill>
                <a:latin typeface="Calibri"/>
              </a:rPr>
              <a:t>(Classification and</a:t>
            </a:r>
            <a:endParaRPr lang="zh-CN" altLang="en-US" sz="2004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139" y="1530985"/>
            <a:ext cx="1718419" cy="2601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4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Calibri"/>
              </a:rPr>
              <a:t>Regression Tree)</a:t>
            </a:r>
            <a:endParaRPr lang="zh-CN" altLang="en-US" sz="2004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1339" y="1942236"/>
            <a:ext cx="7163821" cy="9489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8"/>
              </a:lnSpc>
            </a:pPr>
            <a:r>
              <a:rPr lang="en-US" altLang="zh-CN" sz="2198" smtClean="0">
                <a:solidFill>
                  <a:srgbClr val="996600"/>
                </a:solidFill>
                <a:latin typeface="Calibri"/>
              </a:rPr>
              <a:t>[</a:t>
            </a:r>
            <a:r>
              <a:rPr lang="en-US" altLang="zh-CN" sz="2198" smtClean="0">
                <a:solidFill>
                  <a:srgbClr val="FF0000"/>
                </a:solidFill>
                <a:latin typeface="Calibri"/>
              </a:rPr>
              <a:t>L. Breiman</a:t>
            </a:r>
            <a:r>
              <a:rPr lang="en-US" altLang="zh-CN" sz="2198" smtClean="0">
                <a:solidFill>
                  <a:srgbClr val="996600"/>
                </a:solidFill>
                <a:latin typeface="Calibri"/>
              </a:rPr>
              <a:t>, J. H. Friedman, R. A. Olshen, and C. J. Stone’s book</a:t>
            </a:r>
          </a:p>
          <a:p>
            <a:pPr>
              <a:lnSpc>
                <a:spcPts val="2641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“Classification and Regression Trees” published by Wadsworth</a:t>
            </a:r>
          </a:p>
          <a:p>
            <a:pPr>
              <a:lnSpc>
                <a:spcPts val="2640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in 1984]</a:t>
            </a:r>
            <a:endParaRPr lang="zh-CN" altLang="en-US" sz="2196">
              <a:solidFill>
                <a:srgbClr val="996600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139" y="3410874"/>
            <a:ext cx="5886740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•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基于决策树的最强大算法：</a:t>
            </a:r>
            <a:r>
              <a:rPr lang="en-US" altLang="zh-CN" sz="2196" smtClean="0">
                <a:solidFill>
                  <a:srgbClr val="000000"/>
                </a:solidFill>
                <a:latin typeface="Calibri"/>
              </a:rPr>
              <a:t>RF (Random Forest)</a:t>
            </a:r>
            <a:endParaRPr lang="zh-CN" altLang="en-US" sz="2196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1339" y="3861689"/>
            <a:ext cx="5192960" cy="28591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6"/>
              </a:lnSpc>
            </a:pP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[</a:t>
            </a:r>
            <a:r>
              <a:rPr lang="en-US" altLang="zh-CN" sz="2196" smtClean="0">
                <a:solidFill>
                  <a:srgbClr val="FF0000"/>
                </a:solidFill>
                <a:latin typeface="Calibri"/>
              </a:rPr>
              <a:t>L. Breiman’s </a:t>
            </a:r>
            <a:r>
              <a:rPr lang="en-US" altLang="zh-CN" sz="2196" smtClean="0">
                <a:solidFill>
                  <a:srgbClr val="996600"/>
                </a:solidFill>
                <a:latin typeface="Calibri"/>
              </a:rPr>
              <a:t>MLJ’01 paper “Random Forest”]</a:t>
            </a:r>
            <a:endParaRPr lang="zh-CN" altLang="en-US" sz="2196">
              <a:solidFill>
                <a:srgbClr val="996600"/>
              </a:solidFill>
              <a:latin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89276" y="4248963"/>
            <a:ext cx="4475584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3"/>
              </a:lnSpc>
            </a:pPr>
            <a:r>
              <a:rPr lang="zh-CN" altLang="en-US" sz="2004" smtClean="0">
                <a:solidFill>
                  <a:srgbClr val="008000"/>
                </a:solidFill>
                <a:latin typeface="微软雅黑"/>
              </a:rPr>
              <a:t>这是一种“集成学习”方法 </a:t>
            </a:r>
            <a:r>
              <a:rPr lang="zh-CN" altLang="en-US" sz="2004" smtClean="0">
                <a:solidFill>
                  <a:srgbClr val="008000"/>
                </a:solidFill>
                <a:latin typeface="Wingdings"/>
              </a:rPr>
              <a:t> </a:t>
            </a:r>
            <a:r>
              <a:rPr lang="zh-CN" altLang="en-US" sz="2004" smtClean="0">
                <a:solidFill>
                  <a:srgbClr val="008000"/>
                </a:solidFill>
                <a:latin typeface="微软雅黑"/>
              </a:rPr>
              <a:t>第 </a:t>
            </a:r>
            <a:r>
              <a:rPr lang="en-US" altLang="zh-CN" sz="2004" smtClean="0">
                <a:solidFill>
                  <a:srgbClr val="008000"/>
                </a:solidFill>
                <a:latin typeface="Calibri"/>
              </a:rPr>
              <a:t>8 </a:t>
            </a:r>
            <a:r>
              <a:rPr lang="zh-CN" altLang="en-US" sz="2004" smtClean="0">
                <a:solidFill>
                  <a:srgbClr val="008000"/>
                </a:solidFill>
                <a:latin typeface="微软雅黑"/>
              </a:rPr>
              <a:t>章</a:t>
            </a:r>
            <a:endParaRPr lang="zh-CN" altLang="en-US" sz="2004">
              <a:solidFill>
                <a:srgbClr val="008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EE0F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EE20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257300"/>
            <a:ext cx="266700" cy="279400"/>
          </a:xfrm>
          <a:prstGeom prst="rect">
            <a:avLst/>
          </a:prstGeom>
        </p:spPr>
      </p:pic>
      <p:pic>
        <p:nvPicPr>
          <p:cNvPr id="4" name="图片 3" descr="ws_EE30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500" y="1676400"/>
            <a:ext cx="152400" cy="203200"/>
          </a:xfrm>
          <a:prstGeom prst="rect">
            <a:avLst/>
          </a:prstGeom>
        </p:spPr>
      </p:pic>
      <p:pic>
        <p:nvPicPr>
          <p:cNvPr id="5" name="图片 4" descr="ws_EE31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8300" y="3644900"/>
            <a:ext cx="457200" cy="1168400"/>
          </a:xfrm>
          <a:prstGeom prst="rect">
            <a:avLst/>
          </a:prstGeom>
        </p:spPr>
      </p:pic>
      <p:pic>
        <p:nvPicPr>
          <p:cNvPr id="6" name="图片 5" descr="ws_EE42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39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根蒂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08326" y="3672171"/>
            <a:ext cx="1373774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乌黑   浅白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413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2413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          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7008" y="3672171"/>
            <a:ext cx="564257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z="1802" smtClean="0">
                <a:solidFill>
                  <a:srgbClr val="000000"/>
                </a:solidFill>
                <a:latin typeface="微软雅黑"/>
              </a:rPr>
              <a:t>青绿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01600" algn="l"/>
              </a:tabLst>
              <a:defRPr/>
            </a:pPr>
            <a:endParaRPr lang="zh-CN" altLang="en-US" sz="1802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28"/>
              </a:lnSpc>
              <a:buClrTx/>
              <a:buSzTx/>
              <a:buNone/>
              <a:tabLst>
                <a:tab pos="101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脐部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26641" y="2772130"/>
            <a:ext cx="1154162" cy="7181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</a:p>
          <a:p>
            <a:pPr marL="0" marR="0" lvl="0" indent="0" defTabSz="914400" eaLnBrk="1" fontAlgn="auto" latinLnBrk="0" hangingPunct="1">
              <a:lnSpc>
                <a:spcPts val="1795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ts val="1995"/>
              </a:lnSpc>
              <a:buClrTx/>
              <a:buSzTx/>
              <a:buNone/>
              <a:tabLst>
                <a:tab pos="114300" algn="l"/>
                <a:tab pos="6858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色泽</a:t>
            </a:r>
            <a:r>
              <a:rPr lang="en-US" altLang="zh-CN" sz="2400" b="1" smtClean="0">
                <a:solidFill>
                  <a:srgbClr val="0000FF"/>
                </a:solidFill>
                <a:latin typeface="微软雅黑"/>
              </a:rPr>
              <a:t>?</a:t>
            </a:r>
            <a:endParaRPr lang="zh-CN" altLang="en-US" sz="2400" b="1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9216" y="2772130"/>
            <a:ext cx="570669" cy="4744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</a:p>
          <a:p>
            <a:pPr marL="0" marR="0" lvl="0" indent="0" defTabSz="914400" eaLnBrk="1" fontAlgn="auto" latinLnBrk="0" hangingPunct="1">
              <a:lnSpc>
                <a:spcPts val="1872"/>
              </a:lnSpc>
              <a:buClrTx/>
              <a:buSzTx/>
              <a:buNone/>
              <a:tabLst>
                <a:tab pos="4318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82919" y="2772130"/>
            <a:ext cx="461665" cy="5129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</a:p>
          <a:p>
            <a:pPr marL="0" marR="0" lvl="0" indent="0" defTabSz="914400" eaLnBrk="1" fontAlgn="auto" latinLnBrk="0" hangingPunct="1">
              <a:lnSpc>
                <a:spcPts val="2241"/>
              </a:lnSpc>
              <a:buClrTx/>
              <a:buSzTx/>
              <a:buNone/>
              <a:tabLst>
                <a:tab pos="2667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5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3009" y="4849955"/>
            <a:ext cx="1970091" cy="53860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2"/>
              </a:lnSpc>
              <a:buClrTx/>
              <a:buSzTx/>
              <a:buNone/>
              <a:tabLst>
                <a:tab pos="482600" algn="l"/>
              </a:tabLst>
              <a:defRPr/>
            </a:pP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验证集精度</a:t>
            </a:r>
          </a:p>
          <a:p>
            <a:pPr marL="0" marR="0" lvl="0" indent="0" defTabSz="914400" eaLnBrk="1" fontAlgn="auto" latinLnBrk="0" hangingPunct="1">
              <a:lnSpc>
                <a:spcPts val="2354"/>
              </a:lnSpc>
              <a:buClrTx/>
              <a:buSzTx/>
              <a:buNone/>
              <a:tabLst>
                <a:tab pos="482600" algn="l"/>
              </a:tabLst>
              <a:defRPr/>
            </a:pPr>
            <a:r>
              <a:rPr lang="zh-CN" altLang="en-US" sz="1802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剪枝前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57.1%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4157" y="5423495"/>
            <a:ext cx="1931619" cy="5257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剪枝后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71.4%</a:t>
            </a:r>
          </a:p>
          <a:p>
            <a:pPr marL="0" marR="0" lvl="0" indent="0" defTabSz="914400" eaLnBrk="1" fontAlgn="auto" latinLnBrk="0" hangingPunct="1">
              <a:lnSpc>
                <a:spcPts val="2345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后剪枝决策</a:t>
            </a:r>
            <a:r>
              <a:rPr lang="en-US" altLang="zh-CN" smtClean="0">
                <a:solidFill>
                  <a:srgbClr val="FF0000"/>
                </a:solidFill>
                <a:latin typeface="微软雅黑"/>
              </a:rPr>
              <a:t>: </a:t>
            </a: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剪枝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57192" y="4985984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1739" y="1253271"/>
            <a:ext cx="84638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对结点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85900" y="1334815"/>
            <a:ext cx="7043595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10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，若将其替换为叶结点，根据落在其上的训练样例</a:t>
            </a:r>
          </a:p>
          <a:p>
            <a:pPr marL="0" marR="0" lvl="0" indent="0" defTabSz="914400" eaLnBrk="1" fontAlgn="auto" latinLnBrk="0" hangingPunct="1">
              <a:lnSpc>
                <a:spcPts val="3009"/>
              </a:lnSpc>
              <a:buClrTx/>
              <a:buSzTx/>
              <a:buNone/>
              <a:tabLst>
                <a:tab pos="1397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，将其标记为“好瓜”，测得验证集精度提升至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71.4%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51739" y="1990637"/>
            <a:ext cx="1128514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决定剪枝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76" y="2979957"/>
            <a:ext cx="622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F67D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F68E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3800" y="1257300"/>
            <a:ext cx="254000" cy="279400"/>
          </a:xfrm>
          <a:prstGeom prst="rect">
            <a:avLst/>
          </a:prstGeom>
        </p:spPr>
      </p:pic>
      <p:pic>
        <p:nvPicPr>
          <p:cNvPr id="4" name="图片 3" descr="ws_F69E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8000" y="1257300"/>
            <a:ext cx="266700" cy="279400"/>
          </a:xfrm>
          <a:prstGeom prst="rect">
            <a:avLst/>
          </a:prstGeom>
        </p:spPr>
      </p:pic>
      <p:pic>
        <p:nvPicPr>
          <p:cNvPr id="5" name="图片 4" descr="ws_F6AF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06577"/>
            <a:ext cx="1695977" cy="371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39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01794" y="3144705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9"/>
              </a:lnSpc>
            </a:pP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根蒂</a:t>
            </a:r>
            <a:r>
              <a:rPr lang="en-US" altLang="zh-CN" sz="2402" b="1" smtClean="0">
                <a:solidFill>
                  <a:srgbClr val="0000FF"/>
                </a:solidFill>
                <a:latin typeface="微软雅黑"/>
              </a:rPr>
              <a:t>?</a:t>
            </a:r>
            <a:endParaRPr lang="zh-CN" altLang="en-US" sz="2402" b="1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02634" y="2279073"/>
            <a:ext cx="70692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9"/>
              </a:lnSpc>
            </a:pPr>
            <a:r>
              <a:rPr lang="zh-CN" altLang="en-US" sz="2198" smtClean="0">
                <a:solidFill>
                  <a:srgbClr val="0000FF"/>
                </a:solidFill>
                <a:latin typeface="微软雅黑"/>
              </a:rPr>
              <a:t>脐部</a:t>
            </a:r>
            <a:r>
              <a:rPr lang="en-US" altLang="zh-CN" sz="2402" b="1" smtClean="0">
                <a:solidFill>
                  <a:srgbClr val="0000FF"/>
                </a:solidFill>
                <a:latin typeface="微软雅黑"/>
              </a:rPr>
              <a:t>?</a:t>
            </a:r>
            <a:endParaRPr lang="zh-CN" altLang="en-US" sz="2402" b="1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2919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49216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04820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81778" y="300987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38570" y="305673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5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1739" y="1253271"/>
            <a:ext cx="84638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对结点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5900" y="1253271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和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28775" y="1268760"/>
            <a:ext cx="620682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，先后替换为叶结点，均未测得验证集精度提升，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1739" y="1622079"/>
            <a:ext cx="1410643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于是不剪枝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42108" y="3227923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FF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77894" y="4986619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FF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42210" y="3082391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FDE1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8900000">
            <a:off x="3100732" y="4509911"/>
            <a:ext cx="65" cy="250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8541" y="306577"/>
            <a:ext cx="4796185" cy="126957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909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续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en-US" altLang="zh-CN" sz="2400" smtClean="0">
              <a:solidFill>
                <a:srgbClr val="000000"/>
              </a:solidFill>
              <a:latin typeface="Times New Roman"/>
            </a:endParaRPr>
          </a:p>
          <a:p>
            <a:pPr marL="0" marR="0" lvl="0" indent="0" defTabSz="914400" eaLnBrk="1" fontAlgn="auto" latinLnBrk="0" hangingPunct="1">
              <a:lnSpc>
                <a:spcPts val="3016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最终，后剪枝得到的决策树：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39110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3116" y="4978110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89221" y="4549622"/>
            <a:ext cx="1130118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乌黑   浅白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1852" y="4549622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青绿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3116" y="3670655"/>
            <a:ext cx="1360950" cy="6155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蜷缩   硬挺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286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965"/>
              </a:lnSpc>
              <a:buClrTx/>
              <a:buSzTx/>
              <a:buNone/>
              <a:tabLst>
                <a:tab pos="228600" algn="l"/>
              </a:tabLst>
              <a:defRPr/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          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54196" y="3670655"/>
            <a:ext cx="66684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800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稍蜷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032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39"/>
              </a:lnSpc>
              <a:buClrTx/>
              <a:buSzTx/>
              <a:buNone/>
              <a:tabLst>
                <a:tab pos="20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色泽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78628" y="3181766"/>
            <a:ext cx="5642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根蒂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35750" y="32300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1882" y="2315884"/>
            <a:ext cx="564257" cy="2709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脐部</a:t>
            </a:r>
            <a:endParaRPr lang="zh-CN" altLang="en-US" sz="2198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82919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平坦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49216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稍凹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04820" y="2772130"/>
            <a:ext cx="461665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凹陷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51809" y="214754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1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1778" y="3009874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3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38570" y="3056737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4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68014" y="3844010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5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80941" y="4982682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29282" y="3238845"/>
            <a:ext cx="359073" cy="16908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49"/>
              </a:lnSpc>
            </a:pPr>
            <a:r>
              <a:rPr lang="zh-CN" altLang="en-US" sz="1404" smtClean="0">
                <a:solidFill>
                  <a:srgbClr val="000000"/>
                </a:solidFill>
                <a:latin typeface="微软雅黑"/>
              </a:rPr>
              <a:t>好瓜</a:t>
            </a:r>
            <a:endParaRPr lang="zh-CN" altLang="en-US" sz="14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70201" y="3086963"/>
            <a:ext cx="134652" cy="2308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mtClean="0">
                <a:solidFill>
                  <a:srgbClr val="000000"/>
                </a:solidFill>
                <a:latin typeface="微软雅黑"/>
              </a:rPr>
              <a:t>2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4F4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8541" y="256034"/>
            <a:ext cx="2758769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预剪枝 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后剪枝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5832" y="1323314"/>
            <a:ext cx="1944443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4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时间开销：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1288" y="1844824"/>
            <a:ext cx="6165149" cy="7950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预剪枝：训练时间开销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降低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，测试时间开销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降低</a:t>
            </a:r>
          </a:p>
          <a:p>
            <a:pPr>
              <a:lnSpc>
                <a:spcPts val="1000"/>
              </a:lnSpc>
            </a:pPr>
            <a:endParaRPr lang="zh-CN" altLang="en-US" sz="2196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284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后剪枝：训练时间开销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增加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，测试时间开销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降低</a:t>
            </a:r>
            <a:endParaRPr lang="zh-CN" altLang="en-US" sz="2196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9185" y="3097532"/>
            <a:ext cx="2587247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过</a:t>
            </a: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/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欠拟合风险：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9950" y="3611903"/>
            <a:ext cx="6165149" cy="79508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49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预剪枝：过拟合风险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降低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，欠拟合风险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增加</a:t>
            </a:r>
          </a:p>
          <a:p>
            <a:pPr>
              <a:lnSpc>
                <a:spcPts val="1000"/>
              </a:lnSpc>
            </a:pPr>
            <a:endParaRPr lang="zh-CN" altLang="en-US" sz="2196" smtClean="0">
              <a:solidFill>
                <a:srgbClr val="0000FF"/>
              </a:solidFill>
              <a:latin typeface="微软雅黑"/>
            </a:endParaRPr>
          </a:p>
          <a:p>
            <a:pPr>
              <a:lnSpc>
                <a:spcPts val="284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后剪枝：过拟合风险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降低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欠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拟合风险基本不变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9185" y="5222861"/>
            <a:ext cx="489396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4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泛化性能：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后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剪枝 通常优于 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预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剪枝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9230"/>
            <a:ext cx="775164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23528" y="260648"/>
            <a:ext cx="1261884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687"/>
              </a:lnSpc>
              <a:tabLst>
                <a:tab pos="444500" algn="l"/>
              </a:tabLst>
              <a:defRPr/>
            </a:pPr>
            <a:r>
              <a:rPr lang="zh-CN" altLang="en-US" sz="2796">
                <a:solidFill>
                  <a:srgbClr val="000000"/>
                </a:solidFill>
                <a:latin typeface="微软雅黑"/>
              </a:rPr>
              <a:t>连续值</a:t>
            </a:r>
          </a:p>
        </p:txBody>
      </p:sp>
    </p:spTree>
    <p:extLst>
      <p:ext uri="{BB962C8B-B14F-4D97-AF65-F5344CB8AC3E}">
        <p14:creationId xmlns:p14="http://schemas.microsoft.com/office/powerpoint/2010/main" val="303313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137659" y="5096255"/>
            <a:ext cx="478538" cy="234698"/>
          </a:xfrm>
          <a:custGeom>
            <a:avLst/>
            <a:gdLst/>
            <a:ahLst/>
            <a:cxnLst/>
            <a:rect l="0" t="0" r="0" b="0"/>
            <a:pathLst>
              <a:path w="478538" h="234698">
                <a:moveTo>
                  <a:pt x="0" y="234697"/>
                </a:moveTo>
                <a:lnTo>
                  <a:pt x="478537" y="234697"/>
                </a:lnTo>
                <a:lnTo>
                  <a:pt x="47853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B4C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3352800"/>
            <a:ext cx="5626100" cy="2794000"/>
          </a:xfrm>
          <a:prstGeom prst="rect">
            <a:avLst/>
          </a:prstGeom>
        </p:spPr>
      </p:pic>
      <p:pic>
        <p:nvPicPr>
          <p:cNvPr id="4" name="图片 3" descr="ws_B5C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21726"/>
            <a:ext cx="4142160" cy="132286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连续值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4445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27"/>
              </a:lnSpc>
              <a:buClrTx/>
              <a:buSzTx/>
              <a:buNone/>
              <a:tabLst>
                <a:tab pos="4445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基本思路：连续属性离散化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800" y="1999233"/>
            <a:ext cx="2462213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常见做法：二分法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2657" y="2019426"/>
            <a:ext cx="1202252" cy="2725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(bi-partition)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43640" y="2542075"/>
            <a:ext cx="5733942" cy="29110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11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n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个属性</a:t>
            </a:r>
            <a:r>
              <a:rPr lang="zh-CN" altLang="en-US" sz="2196" smtClean="0">
                <a:solidFill>
                  <a:srgbClr val="0000FF"/>
                </a:solidFill>
                <a:latin typeface="微软雅黑"/>
              </a:rPr>
              <a:t>值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可形成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n</a:t>
            </a:r>
            <a:r>
              <a:rPr lang="en-US" altLang="zh-CN" sz="2196" smtClean="0">
                <a:solidFill>
                  <a:srgbClr val="000000"/>
                </a:solidFill>
                <a:latin typeface="Palatino Linotype"/>
              </a:rPr>
              <a:t>-1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个候选划分</a:t>
            </a:r>
          </a:p>
          <a:p>
            <a:pPr marL="0" marR="0" lvl="0" indent="0" defTabSz="914400" eaLnBrk="1" fontAlgn="auto" latinLnBrk="0" hangingPunct="1">
              <a:lnSpc>
                <a:spcPts val="2640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•  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然后即可将它们当做 </a:t>
            </a:r>
            <a:r>
              <a:rPr lang="en-US" altLang="zh-CN" sz="2196" i="1" smtClean="0">
                <a:solidFill>
                  <a:srgbClr val="FF0000"/>
                </a:solidFill>
                <a:latin typeface="Palatino Linotype"/>
              </a:rPr>
              <a:t>n</a:t>
            </a:r>
            <a:r>
              <a:rPr lang="en-US" altLang="zh-CN" sz="2196" smtClean="0">
                <a:solidFill>
                  <a:srgbClr val="FF0000"/>
                </a:solidFill>
                <a:latin typeface="Palatino Linotype"/>
              </a:rPr>
              <a:t>-1</a:t>
            </a:r>
            <a:r>
              <a:rPr lang="en-US" altLang="zh-CN" sz="2196" smtClean="0">
                <a:solidFill>
                  <a:srgbClr val="000000"/>
                </a:solidFill>
                <a:latin typeface="Palatino Linotype"/>
              </a:rPr>
              <a:t>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个离散属性值处理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981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11"/>
              </a:lnSpc>
              <a:buClrTx/>
              <a:buSzTx/>
              <a:buNone/>
              <a:tabLst>
                <a:tab pos="1981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1598" smtClean="0">
                <a:solidFill>
                  <a:srgbClr val="000000"/>
                </a:solidFill>
                <a:latin typeface="微软雅黑"/>
              </a:rPr>
              <a:t>硬滑</a:t>
            </a:r>
            <a:endParaRPr lang="zh-CN" altLang="en-US" sz="1598">
              <a:solidFill>
                <a:srgbClr val="000000"/>
              </a:solidFill>
              <a:latin typeface="微软雅黑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288507"/>
              </p:ext>
            </p:extLst>
          </p:nvPr>
        </p:nvGraphicFramePr>
        <p:xfrm>
          <a:off x="4579685" y="260648"/>
          <a:ext cx="4306565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5" imgW="2527200" imgH="863280" progId="Equation.DSMT4">
                  <p:embed/>
                </p:oleObj>
              </mc:Choice>
              <mc:Fallback>
                <p:oleObj name="Equation" r:id="rId5" imgW="25272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9685" y="260648"/>
                        <a:ext cx="4306565" cy="169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接箭头连接符 31"/>
          <p:cNvCxnSpPr/>
          <p:nvPr/>
        </p:nvCxnSpPr>
        <p:spPr>
          <a:xfrm>
            <a:off x="7150100" y="620688"/>
            <a:ext cx="0" cy="223224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18159" y="3177539"/>
            <a:ext cx="6338318" cy="585217"/>
          </a:xfrm>
          <a:custGeom>
            <a:avLst/>
            <a:gdLst/>
            <a:ahLst/>
            <a:cxnLst/>
            <a:rect l="0" t="0" r="0" b="0"/>
            <a:pathLst>
              <a:path w="6338318" h="585217">
                <a:moveTo>
                  <a:pt x="0" y="585216"/>
                </a:moveTo>
                <a:lnTo>
                  <a:pt x="6338317" y="585216"/>
                </a:lnTo>
                <a:lnTo>
                  <a:pt x="633831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18159" y="3723132"/>
            <a:ext cx="8238746" cy="502921"/>
          </a:xfrm>
          <a:custGeom>
            <a:avLst/>
            <a:gdLst/>
            <a:ahLst/>
            <a:cxnLst/>
            <a:rect l="0" t="0" r="0" b="0"/>
            <a:pathLst>
              <a:path w="8238746" h="502921">
                <a:moveTo>
                  <a:pt x="0" y="502920"/>
                </a:moveTo>
                <a:lnTo>
                  <a:pt x="8238745" y="502920"/>
                </a:lnTo>
                <a:lnTo>
                  <a:pt x="823874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10B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1058"/>
            <a:ext cx="9144000" cy="6858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8541" y="321726"/>
            <a:ext cx="1077218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缺失值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7621" y="1291947"/>
            <a:ext cx="7027565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41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现实应用中，经常会遇到属性值“缺失”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(missing)</a:t>
            </a: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现象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9660" y="1820392"/>
            <a:ext cx="5719514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4"/>
              </a:lnSpc>
            </a:pPr>
            <a:r>
              <a:rPr lang="zh-CN" altLang="en-US" sz="2196" smtClean="0">
                <a:solidFill>
                  <a:srgbClr val="00B050"/>
                </a:solidFill>
                <a:latin typeface="微软雅黑"/>
              </a:rPr>
              <a:t>仅使用无缺失的样例</a:t>
            </a:r>
            <a:r>
              <a:rPr lang="zh-CN" altLang="en-US" sz="2196" smtClean="0">
                <a:solidFill>
                  <a:srgbClr val="00B050"/>
                </a:solidFill>
                <a:latin typeface="微软雅黑"/>
              </a:rPr>
              <a:t>？</a:t>
            </a:r>
            <a:r>
              <a:rPr lang="zh-CN" altLang="en-US" sz="2196" smtClean="0">
                <a:solidFill>
                  <a:srgbClr val="00B050"/>
                </a:solidFill>
                <a:latin typeface="Wingdings"/>
              </a:rPr>
              <a:t> </a:t>
            </a:r>
            <a:r>
              <a:rPr lang="zh-CN" altLang="en-US" sz="2196" smtClean="0">
                <a:solidFill>
                  <a:srgbClr val="00B050"/>
                </a:solidFill>
                <a:latin typeface="微软雅黑"/>
              </a:rPr>
              <a:t>对数据的极大浪费</a:t>
            </a:r>
            <a:endParaRPr lang="zh-CN" altLang="en-US" sz="2196">
              <a:solidFill>
                <a:srgbClr val="00B05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7621" y="2732785"/>
            <a:ext cx="4308872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使用带缺失值的样例，需解决：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8990" y="3222754"/>
            <a:ext cx="3730188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Q1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：如何进行划分属性选择？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6562" y="3774553"/>
            <a:ext cx="8244245" cy="3285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Times New Roman"/>
              </a:rPr>
              <a:t>Q2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：给定划分属性，若样本在该属性上的值缺失，如何进行划分？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75154" y="4643373"/>
            <a:ext cx="4308872" cy="29649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6"/>
              </a:lnSpc>
            </a:pPr>
            <a:r>
              <a:rPr lang="zh-CN" altLang="en-US" sz="2400" smtClean="0">
                <a:solidFill>
                  <a:srgbClr val="0000FF"/>
                </a:solidFill>
                <a:latin typeface="微软雅黑"/>
              </a:rPr>
              <a:t>基本思路：样本赋权，权重划分</a:t>
            </a:r>
            <a:endParaRPr lang="zh-CN" altLang="en-US" sz="2400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67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1686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5500" y="5740400"/>
            <a:ext cx="215900" cy="190500"/>
          </a:xfrm>
          <a:prstGeom prst="rect">
            <a:avLst/>
          </a:prstGeom>
        </p:spPr>
      </p:pic>
      <p:pic>
        <p:nvPicPr>
          <p:cNvPr id="4" name="图片 3" descr="ws_1687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9100" y="101600"/>
            <a:ext cx="6057900" cy="4686300"/>
          </a:xfrm>
          <a:prstGeom prst="rect">
            <a:avLst/>
          </a:prstGeom>
        </p:spPr>
      </p:pic>
      <p:pic>
        <p:nvPicPr>
          <p:cNvPr id="5" name="图片 4" descr="ws_1698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8400" y="5156200"/>
            <a:ext cx="190500" cy="177800"/>
          </a:xfrm>
          <a:prstGeom prst="rect">
            <a:avLst/>
          </a:prstGeom>
        </p:spPr>
      </p:pic>
      <p:pic>
        <p:nvPicPr>
          <p:cNvPr id="6" name="图片 5" descr="ws_16A8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40100" y="5803900"/>
            <a:ext cx="152400" cy="177800"/>
          </a:xfrm>
          <a:prstGeom prst="rect">
            <a:avLst/>
          </a:prstGeom>
        </p:spPr>
      </p:pic>
      <p:pic>
        <p:nvPicPr>
          <p:cNvPr id="7" name="图片 6" descr="ws_16A9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83000" y="5803900"/>
            <a:ext cx="254000" cy="177800"/>
          </a:xfrm>
          <a:prstGeom prst="rect">
            <a:avLst/>
          </a:prstGeom>
        </p:spPr>
      </p:pic>
      <p:pic>
        <p:nvPicPr>
          <p:cNvPr id="8" name="图片 7" descr="ws_16BA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1300" y="5803900"/>
            <a:ext cx="152400" cy="177800"/>
          </a:xfrm>
          <a:prstGeom prst="rect">
            <a:avLst/>
          </a:prstGeom>
        </p:spPr>
      </p:pic>
      <p:pic>
        <p:nvPicPr>
          <p:cNvPr id="9" name="图片 8" descr="ws_16BB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29200" y="5689600"/>
            <a:ext cx="101600" cy="139700"/>
          </a:xfrm>
          <a:prstGeom prst="rect">
            <a:avLst/>
          </a:prstGeom>
        </p:spPr>
      </p:pic>
      <p:pic>
        <p:nvPicPr>
          <p:cNvPr id="10" name="图片 9" descr="ws_16CC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7300" y="5880100"/>
            <a:ext cx="114300" cy="152400"/>
          </a:xfrm>
          <a:prstGeom prst="rect">
            <a:avLst/>
          </a:prstGeom>
        </p:spPr>
      </p:pic>
      <p:pic>
        <p:nvPicPr>
          <p:cNvPr id="11" name="图片 10" descr="ws_16DC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08600" y="5791200"/>
            <a:ext cx="279400" cy="203200"/>
          </a:xfrm>
          <a:prstGeom prst="rect">
            <a:avLst/>
          </a:prstGeom>
        </p:spPr>
      </p:pic>
      <p:pic>
        <p:nvPicPr>
          <p:cNvPr id="12" name="图片 11" descr="ws_16DD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3900" y="5689600"/>
            <a:ext cx="101600" cy="139700"/>
          </a:xfrm>
          <a:prstGeom prst="rect">
            <a:avLst/>
          </a:prstGeom>
        </p:spPr>
      </p:pic>
      <p:pic>
        <p:nvPicPr>
          <p:cNvPr id="13" name="图片 12" descr="ws_16EE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42000" y="5880100"/>
            <a:ext cx="114300" cy="152400"/>
          </a:xfrm>
          <a:prstGeom prst="rect">
            <a:avLst/>
          </a:prstGeom>
        </p:spPr>
      </p:pic>
      <p:pic>
        <p:nvPicPr>
          <p:cNvPr id="14" name="图片 13" descr="ws_16EF.tmp"/>
          <p:cNvPicPr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75400" y="5689600"/>
            <a:ext cx="101600" cy="139700"/>
          </a:xfrm>
          <a:prstGeom prst="rect">
            <a:avLst/>
          </a:prstGeom>
        </p:spPr>
      </p:pic>
      <p:pic>
        <p:nvPicPr>
          <p:cNvPr id="15" name="图片 14" descr="ws_16FF.tmp"/>
          <p:cNvPicPr>
            <a:picLocks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13500" y="5880100"/>
            <a:ext cx="114300" cy="152400"/>
          </a:xfrm>
          <a:prstGeom prst="rect">
            <a:avLst/>
          </a:prstGeom>
        </p:spPr>
      </p:pic>
      <p:pic>
        <p:nvPicPr>
          <p:cNvPr id="16" name="图片 15" descr="ws_1700.tmp"/>
          <p:cNvPicPr>
            <a:picLocks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54800" y="5791200"/>
            <a:ext cx="279400" cy="203200"/>
          </a:xfrm>
          <a:prstGeom prst="rect">
            <a:avLst/>
          </a:prstGeom>
        </p:spPr>
      </p:pic>
      <p:pic>
        <p:nvPicPr>
          <p:cNvPr id="17" name="图片 16" descr="ws_1711.tmp"/>
          <p:cNvPicPr>
            <a:picLocks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37400" y="5689600"/>
            <a:ext cx="114300" cy="139700"/>
          </a:xfrm>
          <a:prstGeom prst="rect">
            <a:avLst/>
          </a:prstGeom>
        </p:spPr>
      </p:pic>
      <p:pic>
        <p:nvPicPr>
          <p:cNvPr id="18" name="图片 17" descr="ws_1722.tmp"/>
          <p:cNvPicPr>
            <a:picLocks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88200" y="5880100"/>
            <a:ext cx="101600" cy="152400"/>
          </a:xfrm>
          <a:prstGeom prst="rect">
            <a:avLst/>
          </a:prstGeom>
        </p:spPr>
      </p:pic>
      <p:pic>
        <p:nvPicPr>
          <p:cNvPr id="19" name="图片 18" descr="ws_1723.tmp"/>
          <p:cNvPicPr>
            <a:picLocks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772400" y="5740400"/>
            <a:ext cx="127000" cy="203200"/>
          </a:xfrm>
          <a:prstGeom prst="rect">
            <a:avLst/>
          </a:prstGeom>
        </p:spPr>
      </p:pic>
      <p:pic>
        <p:nvPicPr>
          <p:cNvPr id="20" name="图片 19" descr="ws_1733.tmp"/>
          <p:cNvPicPr>
            <a:picLocks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75600" y="5740400"/>
            <a:ext cx="266700" cy="203200"/>
          </a:xfrm>
          <a:prstGeom prst="rect">
            <a:avLst/>
          </a:prstGeom>
        </p:spPr>
      </p:pic>
      <p:pic>
        <p:nvPicPr>
          <p:cNvPr id="21" name="图片 20" descr="ws_1734.tmp"/>
          <p:cNvPicPr>
            <a:picLocks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44691" y="5080761"/>
            <a:ext cx="1902765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包含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14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个样例，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5536" y="5157192"/>
            <a:ext cx="5899051" cy="5515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以属性“色泽”为例，该属性上无缺失值的样例子集</a:t>
            </a:r>
          </a:p>
          <a:p>
            <a:pPr>
              <a:lnSpc>
                <a:spcPts val="2640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信息熵为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8541" y="321726"/>
            <a:ext cx="2808461" cy="433452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84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仅通过无缺失值</a:t>
            </a:r>
          </a:p>
          <a:p>
            <a:pPr marL="0" marR="0" lvl="0" indent="0" defTabSz="914400" eaLnBrk="1" fontAlgn="auto" latinLnBrk="0" hangingPunct="1">
              <a:lnSpc>
                <a:spcPts val="2880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	的样例来判断划</a:t>
            </a:r>
          </a:p>
          <a:p>
            <a:pPr marL="0" marR="0" lvl="0" indent="0" defTabSz="914400" eaLnBrk="1" fontAlgn="auto" latinLnBrk="0" hangingPunct="1">
              <a:lnSpc>
                <a:spcPts val="2808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	分属性的优劣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14300" algn="l"/>
              </a:tabLst>
              <a:defRPr/>
            </a:pPr>
            <a:endParaRPr lang="zh-CN" altLang="en-US" sz="2400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59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学习开始时，根结点包</a:t>
            </a:r>
          </a:p>
          <a:p>
            <a:pPr marL="0" marR="0" lvl="0" indent="0" defTabSz="914400" eaLnBrk="1" fontAlgn="auto" latinLnBrk="0" hangingPunct="1">
              <a:lnSpc>
                <a:spcPts val="2927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含样例集 </a:t>
            </a:r>
            <a:r>
              <a:rPr lang="en-US" altLang="zh-CN" sz="2004" i="1" smtClean="0">
                <a:solidFill>
                  <a:srgbClr val="000000"/>
                </a:solidFill>
                <a:latin typeface="Palatino Linotype"/>
              </a:rPr>
              <a:t>D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中全部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17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个</a:t>
            </a:r>
          </a:p>
          <a:p>
            <a:pPr marL="0" marR="0" lvl="0" indent="0" defTabSz="914400" eaLnBrk="1" fontAlgn="auto" latinLnBrk="0" hangingPunct="1">
              <a:lnSpc>
                <a:spcPts val="2486"/>
              </a:lnSpc>
              <a:buClrTx/>
              <a:buSzTx/>
              <a:buNone/>
              <a:tabLst>
                <a:tab pos="1143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样例，权重均为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1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1D2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1D3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" y="1181100"/>
            <a:ext cx="215900" cy="215900"/>
          </a:xfrm>
          <a:prstGeom prst="rect">
            <a:avLst/>
          </a:prstGeom>
        </p:spPr>
      </p:pic>
      <p:pic>
        <p:nvPicPr>
          <p:cNvPr id="4" name="图片 3" descr="ws_1D4F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1900" y="1181100"/>
            <a:ext cx="215900" cy="203200"/>
          </a:xfrm>
          <a:prstGeom prst="rect">
            <a:avLst/>
          </a:prstGeom>
        </p:spPr>
      </p:pic>
      <p:pic>
        <p:nvPicPr>
          <p:cNvPr id="5" name="图片 4" descr="ws_1D60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5300" y="1193800"/>
            <a:ext cx="215900" cy="203200"/>
          </a:xfrm>
          <a:prstGeom prst="rect">
            <a:avLst/>
          </a:prstGeom>
        </p:spPr>
      </p:pic>
      <p:pic>
        <p:nvPicPr>
          <p:cNvPr id="6" name="图片 5" descr="ws_1D70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600" y="2057400"/>
            <a:ext cx="190500" cy="177800"/>
          </a:xfrm>
          <a:prstGeom prst="rect">
            <a:avLst/>
          </a:prstGeom>
        </p:spPr>
      </p:pic>
      <p:pic>
        <p:nvPicPr>
          <p:cNvPr id="7" name="图片 6" descr="ws_1D71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5800" y="2184400"/>
            <a:ext cx="88900" cy="127000"/>
          </a:xfrm>
          <a:prstGeom prst="rect">
            <a:avLst/>
          </a:prstGeom>
        </p:spPr>
      </p:pic>
      <p:pic>
        <p:nvPicPr>
          <p:cNvPr id="8" name="图片 7" descr="ws_1D82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9000" y="2108200"/>
            <a:ext cx="228600" cy="165100"/>
          </a:xfrm>
          <a:prstGeom prst="rect">
            <a:avLst/>
          </a:prstGeom>
        </p:spPr>
      </p:pic>
      <p:pic>
        <p:nvPicPr>
          <p:cNvPr id="9" name="图片 8" descr="ws_1D93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76500" y="2184400"/>
            <a:ext cx="88900" cy="127000"/>
          </a:xfrm>
          <a:prstGeom prst="rect">
            <a:avLst/>
          </a:prstGeom>
        </p:spPr>
      </p:pic>
      <p:pic>
        <p:nvPicPr>
          <p:cNvPr id="10" name="图片 9" descr="ws_1D94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0200" y="2184400"/>
            <a:ext cx="88900" cy="127000"/>
          </a:xfrm>
          <a:prstGeom prst="rect">
            <a:avLst/>
          </a:prstGeom>
        </p:spPr>
      </p:pic>
      <p:pic>
        <p:nvPicPr>
          <p:cNvPr id="11" name="图片 10" descr="ws_1DA4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60700" y="2108200"/>
            <a:ext cx="228600" cy="165100"/>
          </a:xfrm>
          <a:prstGeom prst="rect">
            <a:avLst/>
          </a:prstGeom>
        </p:spPr>
      </p:pic>
      <p:pic>
        <p:nvPicPr>
          <p:cNvPr id="12" name="图片 11" descr="ws_1DB5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90900" y="2184400"/>
            <a:ext cx="88900" cy="127000"/>
          </a:xfrm>
          <a:prstGeom prst="rect">
            <a:avLst/>
          </a:prstGeom>
        </p:spPr>
      </p:pic>
      <p:pic>
        <p:nvPicPr>
          <p:cNvPr id="13" name="图片 12" descr="ws_1DB6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76700" y="2057400"/>
            <a:ext cx="330200" cy="177800"/>
          </a:xfrm>
          <a:prstGeom prst="rect">
            <a:avLst/>
          </a:prstGeom>
        </p:spPr>
      </p:pic>
      <p:pic>
        <p:nvPicPr>
          <p:cNvPr id="14" name="图片 13" descr="ws_1DC6.tmp"/>
          <p:cNvPicPr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2700" y="2044700"/>
            <a:ext cx="190500" cy="177800"/>
          </a:xfrm>
          <a:prstGeom prst="rect">
            <a:avLst/>
          </a:prstGeom>
        </p:spPr>
      </p:pic>
      <p:pic>
        <p:nvPicPr>
          <p:cNvPr id="15" name="图片 14" descr="ws_1DD7.tmp"/>
          <p:cNvPicPr>
            <a:picLocks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57900" y="2006600"/>
            <a:ext cx="88900" cy="127000"/>
          </a:xfrm>
          <a:prstGeom prst="rect">
            <a:avLst/>
          </a:prstGeom>
        </p:spPr>
      </p:pic>
      <p:pic>
        <p:nvPicPr>
          <p:cNvPr id="16" name="图片 15" descr="ws_1DE8.tmp"/>
          <p:cNvPicPr>
            <a:picLocks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57900" y="2171700"/>
            <a:ext cx="88900" cy="127000"/>
          </a:xfrm>
          <a:prstGeom prst="rect">
            <a:avLst/>
          </a:prstGeom>
        </p:spPr>
      </p:pic>
      <p:pic>
        <p:nvPicPr>
          <p:cNvPr id="17" name="图片 16" descr="ws_1DE9.tmp"/>
          <p:cNvPicPr>
            <a:picLocks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61100" y="2095500"/>
            <a:ext cx="228600" cy="165100"/>
          </a:xfrm>
          <a:prstGeom prst="rect">
            <a:avLst/>
          </a:prstGeom>
        </p:spPr>
      </p:pic>
      <p:pic>
        <p:nvPicPr>
          <p:cNvPr id="18" name="图片 17" descr="ws_1DF9.tmp"/>
          <p:cNvPicPr>
            <a:picLocks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78600" y="2006600"/>
            <a:ext cx="88900" cy="127000"/>
          </a:xfrm>
          <a:prstGeom prst="rect">
            <a:avLst/>
          </a:prstGeom>
        </p:spPr>
      </p:pic>
      <p:pic>
        <p:nvPicPr>
          <p:cNvPr id="19" name="图片 18" descr="ws_1E0A.tmp"/>
          <p:cNvPicPr>
            <a:picLocks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78600" y="2171700"/>
            <a:ext cx="88900" cy="127000"/>
          </a:xfrm>
          <a:prstGeom prst="rect">
            <a:avLst/>
          </a:prstGeom>
        </p:spPr>
      </p:pic>
      <p:pic>
        <p:nvPicPr>
          <p:cNvPr id="20" name="图片 19" descr="ws_1E0B.tmp"/>
          <p:cNvPicPr>
            <a:picLocks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72300" y="2171700"/>
            <a:ext cx="88900" cy="127000"/>
          </a:xfrm>
          <a:prstGeom prst="rect">
            <a:avLst/>
          </a:prstGeom>
        </p:spPr>
      </p:pic>
      <p:pic>
        <p:nvPicPr>
          <p:cNvPr id="21" name="图片 20" descr="ws_1E1B.tmp"/>
          <p:cNvPicPr>
            <a:picLocks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62800" y="2095500"/>
            <a:ext cx="228600" cy="165100"/>
          </a:xfrm>
          <a:prstGeom prst="rect">
            <a:avLst/>
          </a:prstGeom>
        </p:spPr>
      </p:pic>
      <p:pic>
        <p:nvPicPr>
          <p:cNvPr id="22" name="图片 21" descr="ws_1E2C.tmp"/>
          <p:cNvPicPr>
            <a:picLocks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93000" y="2171700"/>
            <a:ext cx="88900" cy="127000"/>
          </a:xfrm>
          <a:prstGeom prst="rect">
            <a:avLst/>
          </a:prstGeom>
        </p:spPr>
      </p:pic>
      <p:pic>
        <p:nvPicPr>
          <p:cNvPr id="23" name="图片 22" descr="ws_1E2D.tmp"/>
          <p:cNvPicPr>
            <a:picLocks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90600" y="2514600"/>
            <a:ext cx="190500" cy="177800"/>
          </a:xfrm>
          <a:prstGeom prst="rect">
            <a:avLst/>
          </a:prstGeom>
        </p:spPr>
      </p:pic>
      <p:pic>
        <p:nvPicPr>
          <p:cNvPr id="24" name="图片 23" descr="ws_1E3E.tmp"/>
          <p:cNvPicPr>
            <a:picLocks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955800" y="2476500"/>
            <a:ext cx="88900" cy="127000"/>
          </a:xfrm>
          <a:prstGeom prst="rect">
            <a:avLst/>
          </a:prstGeom>
        </p:spPr>
      </p:pic>
      <p:pic>
        <p:nvPicPr>
          <p:cNvPr id="25" name="图片 24" descr="ws_1E3F.tmp"/>
          <p:cNvPicPr>
            <a:picLocks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955800" y="2641600"/>
            <a:ext cx="88900" cy="127000"/>
          </a:xfrm>
          <a:prstGeom prst="rect">
            <a:avLst/>
          </a:prstGeom>
        </p:spPr>
      </p:pic>
      <p:pic>
        <p:nvPicPr>
          <p:cNvPr id="26" name="图片 25" descr="ws_1E4F.tmp"/>
          <p:cNvPicPr>
            <a:picLocks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146300" y="2565400"/>
            <a:ext cx="241300" cy="165100"/>
          </a:xfrm>
          <a:prstGeom prst="rect">
            <a:avLst/>
          </a:prstGeom>
        </p:spPr>
      </p:pic>
      <p:pic>
        <p:nvPicPr>
          <p:cNvPr id="27" name="图片 26" descr="ws_1E60.tmp"/>
          <p:cNvPicPr>
            <a:picLocks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476500" y="2476500"/>
            <a:ext cx="88900" cy="127000"/>
          </a:xfrm>
          <a:prstGeom prst="rect">
            <a:avLst/>
          </a:prstGeom>
        </p:spPr>
      </p:pic>
      <p:pic>
        <p:nvPicPr>
          <p:cNvPr id="28" name="图片 27" descr="ws_1E61.tmp"/>
          <p:cNvPicPr>
            <a:picLocks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476500" y="2641600"/>
            <a:ext cx="88900" cy="127000"/>
          </a:xfrm>
          <a:prstGeom prst="rect">
            <a:avLst/>
          </a:prstGeom>
        </p:spPr>
      </p:pic>
      <p:pic>
        <p:nvPicPr>
          <p:cNvPr id="29" name="图片 28" descr="ws_1E71.tmp"/>
          <p:cNvPicPr>
            <a:picLocks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857500" y="2476500"/>
            <a:ext cx="101600" cy="127000"/>
          </a:xfrm>
          <a:prstGeom prst="rect">
            <a:avLst/>
          </a:prstGeom>
        </p:spPr>
      </p:pic>
      <p:pic>
        <p:nvPicPr>
          <p:cNvPr id="30" name="图片 29" descr="ws_1E72.tmp"/>
          <p:cNvPicPr>
            <a:picLocks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857500" y="2641600"/>
            <a:ext cx="101600" cy="127000"/>
          </a:xfrm>
          <a:prstGeom prst="rect">
            <a:avLst/>
          </a:prstGeom>
        </p:spPr>
      </p:pic>
      <p:pic>
        <p:nvPicPr>
          <p:cNvPr id="31" name="图片 30" descr="ws_1E83.tmp"/>
          <p:cNvPicPr>
            <a:picLocks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060700" y="2565400"/>
            <a:ext cx="228600" cy="165100"/>
          </a:xfrm>
          <a:prstGeom prst="rect">
            <a:avLst/>
          </a:prstGeom>
        </p:spPr>
      </p:pic>
      <p:pic>
        <p:nvPicPr>
          <p:cNvPr id="32" name="图片 31" descr="ws_1E94.tmp"/>
          <p:cNvPicPr>
            <a:picLocks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378200" y="2476500"/>
            <a:ext cx="101600" cy="127000"/>
          </a:xfrm>
          <a:prstGeom prst="rect">
            <a:avLst/>
          </a:prstGeom>
        </p:spPr>
      </p:pic>
      <p:pic>
        <p:nvPicPr>
          <p:cNvPr id="33" name="图片 32" descr="ws_1E95.tmp"/>
          <p:cNvPicPr>
            <a:picLocks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378200" y="2641600"/>
            <a:ext cx="101600" cy="127000"/>
          </a:xfrm>
          <a:prstGeom prst="rect">
            <a:avLst/>
          </a:prstGeom>
        </p:spPr>
      </p:pic>
      <p:pic>
        <p:nvPicPr>
          <p:cNvPr id="34" name="图片 33" descr="ws_1EA5.tmp"/>
          <p:cNvPicPr>
            <a:picLocks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898900" y="2514600"/>
            <a:ext cx="114300" cy="177800"/>
          </a:xfrm>
          <a:prstGeom prst="rect">
            <a:avLst/>
          </a:prstGeom>
        </p:spPr>
      </p:pic>
      <p:pic>
        <p:nvPicPr>
          <p:cNvPr id="35" name="图片 34" descr="ws_1EA6.tmp"/>
          <p:cNvPicPr>
            <a:picLocks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076700" y="2514600"/>
            <a:ext cx="330200" cy="177800"/>
          </a:xfrm>
          <a:prstGeom prst="rect">
            <a:avLst/>
          </a:prstGeom>
        </p:spPr>
      </p:pic>
      <p:pic>
        <p:nvPicPr>
          <p:cNvPr id="36" name="图片 35" descr="ws_1EB7.tmp"/>
          <p:cNvPicPr>
            <a:picLocks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349500" y="3187700"/>
            <a:ext cx="228600" cy="215900"/>
          </a:xfrm>
          <a:prstGeom prst="rect">
            <a:avLst/>
          </a:prstGeom>
        </p:spPr>
      </p:pic>
      <p:pic>
        <p:nvPicPr>
          <p:cNvPr id="37" name="图片 36" descr="ws_1EC7.tmp"/>
          <p:cNvPicPr>
            <a:picLocks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71600" y="3454400"/>
            <a:ext cx="4191000" cy="635000"/>
          </a:xfrm>
          <a:prstGeom prst="rect">
            <a:avLst/>
          </a:prstGeom>
        </p:spPr>
      </p:pic>
      <p:pic>
        <p:nvPicPr>
          <p:cNvPr id="38" name="图片 37" descr="ws_1EC8.tmp"/>
          <p:cNvPicPr>
            <a:picLocks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946400" y="4178300"/>
            <a:ext cx="114300" cy="177800"/>
          </a:xfrm>
          <a:prstGeom prst="rect">
            <a:avLst/>
          </a:prstGeom>
        </p:spPr>
      </p:pic>
      <p:pic>
        <p:nvPicPr>
          <p:cNvPr id="39" name="图片 38" descr="ws_1ED9.tmp"/>
          <p:cNvPicPr>
            <a:picLocks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124200" y="4178300"/>
            <a:ext cx="228600" cy="177800"/>
          </a:xfrm>
          <a:prstGeom prst="rect">
            <a:avLst/>
          </a:prstGeom>
        </p:spPr>
      </p:pic>
      <p:pic>
        <p:nvPicPr>
          <p:cNvPr id="40" name="图片 39" descr="ws_1EDA.tmp"/>
          <p:cNvPicPr>
            <a:picLocks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3911600" y="4140200"/>
            <a:ext cx="101600" cy="127000"/>
          </a:xfrm>
          <a:prstGeom prst="rect">
            <a:avLst/>
          </a:prstGeom>
        </p:spPr>
      </p:pic>
      <p:pic>
        <p:nvPicPr>
          <p:cNvPr id="41" name="图片 40" descr="ws_1EEB.tmp"/>
          <p:cNvPicPr>
            <a:picLocks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962400" y="4305300"/>
            <a:ext cx="88900" cy="127000"/>
          </a:xfrm>
          <a:prstGeom prst="rect">
            <a:avLst/>
          </a:prstGeom>
        </p:spPr>
      </p:pic>
      <p:pic>
        <p:nvPicPr>
          <p:cNvPr id="42" name="图片 41" descr="ws_1EEC.tmp"/>
          <p:cNvPicPr>
            <a:picLocks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4533900" y="4178300"/>
            <a:ext cx="342900" cy="177800"/>
          </a:xfrm>
          <a:prstGeom prst="rect">
            <a:avLst/>
          </a:prstGeom>
        </p:spPr>
      </p:pic>
      <p:pic>
        <p:nvPicPr>
          <p:cNvPr id="43" name="图片 42" descr="ws_1EFC.tmp"/>
          <p:cNvPicPr>
            <a:picLocks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219700" y="4140200"/>
            <a:ext cx="88900" cy="127000"/>
          </a:xfrm>
          <a:prstGeom prst="rect">
            <a:avLst/>
          </a:prstGeom>
        </p:spPr>
      </p:pic>
      <p:pic>
        <p:nvPicPr>
          <p:cNvPr id="44" name="图片 43" descr="ws_1F0D.tmp"/>
          <p:cNvPicPr>
            <a:picLocks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257800" y="4305300"/>
            <a:ext cx="88900" cy="127000"/>
          </a:xfrm>
          <a:prstGeom prst="rect">
            <a:avLst/>
          </a:prstGeom>
        </p:spPr>
      </p:pic>
      <p:pic>
        <p:nvPicPr>
          <p:cNvPr id="45" name="图片 44" descr="ws_1F0E.tmp"/>
          <p:cNvPicPr>
            <a:picLocks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5651500" y="4178300"/>
            <a:ext cx="114300" cy="177800"/>
          </a:xfrm>
          <a:prstGeom prst="rect">
            <a:avLst/>
          </a:prstGeom>
        </p:spPr>
      </p:pic>
      <p:pic>
        <p:nvPicPr>
          <p:cNvPr id="46" name="图片 45" descr="ws_1F1E.tmp"/>
          <p:cNvPicPr>
            <a:picLocks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829300" y="4178300"/>
            <a:ext cx="114300" cy="177800"/>
          </a:xfrm>
          <a:prstGeom prst="rect">
            <a:avLst/>
          </a:prstGeom>
        </p:spPr>
      </p:pic>
      <p:pic>
        <p:nvPicPr>
          <p:cNvPr id="47" name="图片 46" descr="ws_1F1F.tmp"/>
          <p:cNvPicPr>
            <a:picLocks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6057900" y="4178300"/>
            <a:ext cx="114300" cy="177800"/>
          </a:xfrm>
          <a:prstGeom prst="rect">
            <a:avLst/>
          </a:prstGeom>
        </p:spPr>
      </p:pic>
      <p:pic>
        <p:nvPicPr>
          <p:cNvPr id="48" name="图片 47" descr="ws_1F30.tmp"/>
          <p:cNvPicPr>
            <a:picLocks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6515100" y="4140200"/>
            <a:ext cx="88900" cy="127000"/>
          </a:xfrm>
          <a:prstGeom prst="rect">
            <a:avLst/>
          </a:prstGeom>
        </p:spPr>
      </p:pic>
      <p:pic>
        <p:nvPicPr>
          <p:cNvPr id="49" name="图片 48" descr="ws_1F41.tmp"/>
          <p:cNvPicPr>
            <a:picLocks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6553200" y="4305300"/>
            <a:ext cx="101600" cy="127000"/>
          </a:xfrm>
          <a:prstGeom prst="rect">
            <a:avLst/>
          </a:prstGeom>
        </p:spPr>
      </p:pic>
      <p:pic>
        <p:nvPicPr>
          <p:cNvPr id="50" name="图片 49" descr="ws_1F42.tmp"/>
          <p:cNvPicPr>
            <a:picLocks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6946900" y="4178300"/>
            <a:ext cx="114300" cy="177800"/>
          </a:xfrm>
          <a:prstGeom prst="rect">
            <a:avLst/>
          </a:prstGeom>
        </p:spPr>
      </p:pic>
      <p:pic>
        <p:nvPicPr>
          <p:cNvPr id="51" name="图片 50" descr="ws_1F52.tmp"/>
          <p:cNvPicPr>
            <a:picLocks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7124700" y="4178300"/>
            <a:ext cx="342900" cy="177800"/>
          </a:xfrm>
          <a:prstGeom prst="rect">
            <a:avLst/>
          </a:prstGeom>
        </p:spPr>
      </p:pic>
      <p:pic>
        <p:nvPicPr>
          <p:cNvPr id="52" name="图片 51" descr="ws_1F53.tmp"/>
          <p:cNvPicPr>
            <a:picLocks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2946400" y="4533900"/>
            <a:ext cx="127000" cy="177800"/>
          </a:xfrm>
          <a:prstGeom prst="rect">
            <a:avLst/>
          </a:prstGeom>
        </p:spPr>
      </p:pic>
      <p:pic>
        <p:nvPicPr>
          <p:cNvPr id="53" name="图片 52" descr="ws_1F64.tmp"/>
          <p:cNvPicPr>
            <a:picLocks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3238500" y="4533900"/>
            <a:ext cx="228600" cy="177800"/>
          </a:xfrm>
          <a:prstGeom prst="rect">
            <a:avLst/>
          </a:prstGeom>
        </p:spPr>
      </p:pic>
      <p:pic>
        <p:nvPicPr>
          <p:cNvPr id="54" name="图片 53" descr="ws_1F65.tmp"/>
          <p:cNvPicPr>
            <a:picLocks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358900" y="5562600"/>
            <a:ext cx="6223000" cy="342900"/>
          </a:xfrm>
          <a:prstGeom prst="rect">
            <a:avLst/>
          </a:prstGeom>
        </p:spPr>
      </p:pic>
      <p:pic>
        <p:nvPicPr>
          <p:cNvPr id="55" name="图片 54" descr="ws_1F75.tmp"/>
          <p:cNvPicPr>
            <a:picLocks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8013700" y="2044700"/>
            <a:ext cx="114300" cy="177800"/>
          </a:xfrm>
          <a:prstGeom prst="rect">
            <a:avLst/>
          </a:prstGeom>
        </p:spPr>
      </p:pic>
      <p:pic>
        <p:nvPicPr>
          <p:cNvPr id="56" name="图片 55" descr="ws_1F86.tmp"/>
          <p:cNvPicPr>
            <a:picLocks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8178800" y="2044700"/>
            <a:ext cx="114300" cy="177800"/>
          </a:xfrm>
          <a:prstGeom prst="rect">
            <a:avLst/>
          </a:prstGeom>
        </p:spPr>
      </p:pic>
      <p:pic>
        <p:nvPicPr>
          <p:cNvPr id="57" name="图片 56" descr="ws_1F87.tmp"/>
          <p:cNvPicPr>
            <a:picLocks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394700" y="2044700"/>
            <a:ext cx="114300" cy="177800"/>
          </a:xfrm>
          <a:prstGeom prst="rect">
            <a:avLst/>
          </a:prstGeom>
        </p:spPr>
      </p:pic>
      <p:pic>
        <p:nvPicPr>
          <p:cNvPr id="58" name="图片 57" descr="ws_1F98.tmp"/>
          <p:cNvPicPr>
            <a:picLocks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51739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令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25652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600200" y="1163609"/>
            <a:ext cx="28212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174748" y="1163609"/>
            <a:ext cx="648895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分别表示在属性“色泽”上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取值为“青绿”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“乌黑”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1739" y="1532417"/>
            <a:ext cx="36676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以及“浅白”的样本子集，有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51739" y="3160430"/>
            <a:ext cx="1974900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因此，样本子集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38164" y="3158157"/>
            <a:ext cx="3667671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上属性“色泽”的信息增益为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2592" y="3573016"/>
            <a:ext cx="7575792" cy="27186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87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无缺失值样例中属性 </a:t>
            </a:r>
            <a:r>
              <a:rPr lang="en-US" altLang="zh-CN" i="1" smtClean="0">
                <a:solidFill>
                  <a:srgbClr val="0000FF"/>
                </a:solidFill>
                <a:latin typeface="Palatino Linotype"/>
              </a:rPr>
              <a:t>a</a:t>
            </a:r>
          </a:p>
          <a:p>
            <a:pPr marL="0" marR="0" lvl="0" indent="0" defTabSz="914400" eaLnBrk="1" fontAlgn="auto" latinLnBrk="0" hangingPunct="1">
              <a:lnSpc>
                <a:spcPts val="216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en-US" altLang="zh-CN" i="1" smtClean="0">
                <a:solidFill>
                  <a:srgbClr val="0000FF"/>
                </a:solidFill>
                <a:latin typeface="Palatino Linotype"/>
              </a:rPr>
              <a:t>		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取值为 </a:t>
            </a:r>
            <a:r>
              <a:rPr lang="en-US" altLang="zh-CN" i="1" smtClean="0">
                <a:solidFill>
                  <a:srgbClr val="0000FF"/>
                </a:solidFill>
                <a:latin typeface="Palatino Linotype"/>
              </a:rPr>
              <a:t>v 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的占比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mtClean="0">
              <a:solidFill>
                <a:srgbClr val="0000FF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3355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于是，样本集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D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上属性“色泽”的信息增益为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endParaRPr lang="zh-CN" altLang="en-US" sz="21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66"/>
              </a:lnSpc>
              <a:buClrTx/>
              <a:buSzTx/>
              <a:buNone/>
              <a:tabLst>
                <a:tab pos="2679700" algn="l"/>
                <a:tab pos="5283200" algn="l"/>
              </a:tabLst>
              <a:defRPr/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6" b="1" smtClean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区别</a:t>
            </a:r>
            <a:r>
              <a:rPr lang="en-US" altLang="zh-CN" sz="2196" b="1" smtClean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 </a:t>
            </a:r>
            <a:r>
              <a:rPr lang="zh-CN" altLang="en-US" sz="2196" b="1" smtClean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：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无</a:t>
            </a: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缺失值样例占比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266C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图片 2" descr="ws_267C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3200" y="1676400"/>
            <a:ext cx="152400" cy="152400"/>
          </a:xfrm>
          <a:prstGeom prst="rect">
            <a:avLst/>
          </a:prstGeom>
        </p:spPr>
      </p:pic>
      <p:pic>
        <p:nvPicPr>
          <p:cNvPr id="4" name="图片 3" descr="ws_268D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3200" y="2082800"/>
            <a:ext cx="152400" cy="152400"/>
          </a:xfrm>
          <a:prstGeom prst="rect">
            <a:avLst/>
          </a:prstGeom>
        </p:spPr>
      </p:pic>
      <p:pic>
        <p:nvPicPr>
          <p:cNvPr id="5" name="图片 4" descr="ws_268E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8500" y="1600200"/>
            <a:ext cx="241300" cy="228600"/>
          </a:xfrm>
          <a:prstGeom prst="rect">
            <a:avLst/>
          </a:prstGeom>
        </p:spPr>
      </p:pic>
      <p:pic>
        <p:nvPicPr>
          <p:cNvPr id="6" name="图片 5" descr="ws_269F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8500" y="2006600"/>
            <a:ext cx="241300" cy="228600"/>
          </a:xfrm>
          <a:prstGeom prst="rect">
            <a:avLst/>
          </a:prstGeom>
        </p:spPr>
      </p:pic>
      <p:pic>
        <p:nvPicPr>
          <p:cNvPr id="7" name="图片 6" descr="ws_26A0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36800" y="1562100"/>
            <a:ext cx="292100" cy="279400"/>
          </a:xfrm>
          <a:prstGeom prst="rect">
            <a:avLst/>
          </a:prstGeom>
        </p:spPr>
      </p:pic>
      <p:pic>
        <p:nvPicPr>
          <p:cNvPr id="8" name="图片 7" descr="ws_26B0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36800" y="1968500"/>
            <a:ext cx="292100" cy="292100"/>
          </a:xfrm>
          <a:prstGeom prst="rect">
            <a:avLst/>
          </a:prstGeom>
        </p:spPr>
      </p:pic>
      <p:pic>
        <p:nvPicPr>
          <p:cNvPr id="9" name="图片 8" descr="ws_26C1.tmp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8900" y="1574800"/>
            <a:ext cx="292100" cy="279400"/>
          </a:xfrm>
          <a:prstGeom prst="rect">
            <a:avLst/>
          </a:prstGeom>
        </p:spPr>
      </p:pic>
      <p:pic>
        <p:nvPicPr>
          <p:cNvPr id="10" name="图片 9" descr="ws_26C2.tmp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8900" y="1981200"/>
            <a:ext cx="279400" cy="279400"/>
          </a:xfrm>
          <a:prstGeom prst="rect">
            <a:avLst/>
          </a:prstGeom>
        </p:spPr>
      </p:pic>
      <p:pic>
        <p:nvPicPr>
          <p:cNvPr id="11" name="图片 10" descr="ws_26D2.tmp"/>
          <p:cNvPicPr>
            <a:picLocks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03600" y="1612900"/>
            <a:ext cx="152400" cy="215900"/>
          </a:xfrm>
          <a:prstGeom prst="rect">
            <a:avLst/>
          </a:prstGeom>
        </p:spPr>
      </p:pic>
      <p:pic>
        <p:nvPicPr>
          <p:cNvPr id="12" name="图片 11" descr="ws_26E3.tmp"/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03600" y="2019300"/>
            <a:ext cx="152400" cy="228600"/>
          </a:xfrm>
          <a:prstGeom prst="rect">
            <a:avLst/>
          </a:prstGeom>
        </p:spPr>
      </p:pic>
      <p:pic>
        <p:nvPicPr>
          <p:cNvPr id="13" name="图片 12" descr="ws_26E4.tmp"/>
          <p:cNvPicPr>
            <a:picLocks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1900" y="2019300"/>
            <a:ext cx="152400" cy="215900"/>
          </a:xfrm>
          <a:prstGeom prst="rect">
            <a:avLst/>
          </a:prstGeom>
        </p:spPr>
      </p:pic>
      <p:pic>
        <p:nvPicPr>
          <p:cNvPr id="14" name="图片 13" descr="ws_26F5.tmp"/>
          <p:cNvPicPr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73600" y="1651000"/>
            <a:ext cx="152400" cy="139700"/>
          </a:xfrm>
          <a:prstGeom prst="rect">
            <a:avLst/>
          </a:prstGeom>
        </p:spPr>
      </p:pic>
      <p:pic>
        <p:nvPicPr>
          <p:cNvPr id="15" name="图片 14" descr="ws_26F6.tmp"/>
          <p:cNvPicPr>
            <a:picLocks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30800" y="1574800"/>
            <a:ext cx="228600" cy="215900"/>
          </a:xfrm>
          <a:prstGeom prst="rect">
            <a:avLst/>
          </a:prstGeom>
        </p:spPr>
      </p:pic>
      <p:pic>
        <p:nvPicPr>
          <p:cNvPr id="16" name="图片 15" descr="ws_2706.tmp"/>
          <p:cNvPicPr>
            <a:picLocks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486400" y="1549400"/>
            <a:ext cx="266700" cy="266700"/>
          </a:xfrm>
          <a:prstGeom prst="rect">
            <a:avLst/>
          </a:prstGeom>
        </p:spPr>
      </p:pic>
      <p:pic>
        <p:nvPicPr>
          <p:cNvPr id="17" name="图片 16" descr="ws_2717.tmp"/>
          <p:cNvPicPr>
            <a:picLocks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65800" y="1549400"/>
            <a:ext cx="254000" cy="266700"/>
          </a:xfrm>
          <a:prstGeom prst="rect">
            <a:avLst/>
          </a:prstGeom>
        </p:spPr>
      </p:pic>
      <p:pic>
        <p:nvPicPr>
          <p:cNvPr id="18" name="图片 17" descr="ws_2718.tmp"/>
          <p:cNvPicPr>
            <a:picLocks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89700" y="1587500"/>
            <a:ext cx="127000" cy="203200"/>
          </a:xfrm>
          <a:prstGeom prst="rect">
            <a:avLst/>
          </a:prstGeom>
        </p:spPr>
      </p:pic>
      <p:pic>
        <p:nvPicPr>
          <p:cNvPr id="19" name="图片 18" descr="ws_2728.tmp"/>
          <p:cNvPicPr>
            <a:picLocks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673600" y="2070100"/>
            <a:ext cx="139700" cy="139700"/>
          </a:xfrm>
          <a:prstGeom prst="rect">
            <a:avLst/>
          </a:prstGeom>
        </p:spPr>
      </p:pic>
      <p:pic>
        <p:nvPicPr>
          <p:cNvPr id="20" name="图片 19" descr="ws_2729.tmp"/>
          <p:cNvPicPr>
            <a:picLocks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30800" y="2006600"/>
            <a:ext cx="228600" cy="203200"/>
          </a:xfrm>
          <a:prstGeom prst="rect">
            <a:avLst/>
          </a:prstGeom>
        </p:spPr>
      </p:pic>
      <p:pic>
        <p:nvPicPr>
          <p:cNvPr id="21" name="图片 20" descr="ws_273A.tmp"/>
          <p:cNvPicPr>
            <a:picLocks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473700" y="1968500"/>
            <a:ext cx="279400" cy="266700"/>
          </a:xfrm>
          <a:prstGeom prst="rect">
            <a:avLst/>
          </a:prstGeom>
        </p:spPr>
      </p:pic>
      <p:pic>
        <p:nvPicPr>
          <p:cNvPr id="22" name="图片 21" descr="ws_274B.tmp"/>
          <p:cNvPicPr>
            <a:picLocks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40400" y="1981200"/>
            <a:ext cx="279400" cy="241300"/>
          </a:xfrm>
          <a:prstGeom prst="rect">
            <a:avLst/>
          </a:prstGeom>
        </p:spPr>
      </p:pic>
      <p:pic>
        <p:nvPicPr>
          <p:cNvPr id="23" name="图片 22" descr="ws_274C.tmp"/>
          <p:cNvPicPr>
            <a:picLocks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77000" y="2006600"/>
            <a:ext cx="127000" cy="215900"/>
          </a:xfrm>
          <a:prstGeom prst="rect">
            <a:avLst/>
          </a:prstGeom>
        </p:spPr>
      </p:pic>
      <p:pic>
        <p:nvPicPr>
          <p:cNvPr id="24" name="图片 23" descr="ws_275C.tmp"/>
          <p:cNvPicPr>
            <a:picLocks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80200" y="2006600"/>
            <a:ext cx="139700" cy="203200"/>
          </a:xfrm>
          <a:prstGeom prst="rect">
            <a:avLst/>
          </a:prstGeom>
        </p:spPr>
      </p:pic>
      <p:pic>
        <p:nvPicPr>
          <p:cNvPr id="25" name="图片 24" descr="ws_275D.tmp"/>
          <p:cNvPicPr>
            <a:picLocks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934200" y="2006600"/>
            <a:ext cx="152400" cy="203200"/>
          </a:xfrm>
          <a:prstGeom prst="rect">
            <a:avLst/>
          </a:prstGeom>
        </p:spPr>
      </p:pic>
      <p:pic>
        <p:nvPicPr>
          <p:cNvPr id="26" name="图片 25" descr="ws_276E.tmp"/>
          <p:cNvPicPr>
            <a:picLocks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98600" y="2476500"/>
            <a:ext cx="152400" cy="152400"/>
          </a:xfrm>
          <a:prstGeom prst="rect">
            <a:avLst/>
          </a:prstGeom>
        </p:spPr>
      </p:pic>
      <p:pic>
        <p:nvPicPr>
          <p:cNvPr id="27" name="图片 26" descr="ws_277E.tmp"/>
          <p:cNvPicPr>
            <a:picLocks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981200" y="2400300"/>
            <a:ext cx="241300" cy="228600"/>
          </a:xfrm>
          <a:prstGeom prst="rect">
            <a:avLst/>
          </a:prstGeom>
        </p:spPr>
      </p:pic>
      <p:pic>
        <p:nvPicPr>
          <p:cNvPr id="28" name="图片 27" descr="ws_277F.tmp"/>
          <p:cNvPicPr>
            <a:picLocks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349500" y="2362200"/>
            <a:ext cx="279400" cy="292100"/>
          </a:xfrm>
          <a:prstGeom prst="rect">
            <a:avLst/>
          </a:prstGeom>
        </p:spPr>
      </p:pic>
      <p:pic>
        <p:nvPicPr>
          <p:cNvPr id="29" name="图片 28" descr="ws_2790.tmp"/>
          <p:cNvPicPr>
            <a:picLocks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641600" y="2362200"/>
            <a:ext cx="279400" cy="292100"/>
          </a:xfrm>
          <a:prstGeom prst="rect">
            <a:avLst/>
          </a:prstGeom>
        </p:spPr>
      </p:pic>
      <p:pic>
        <p:nvPicPr>
          <p:cNvPr id="30" name="图片 29" descr="ws_2791.tmp"/>
          <p:cNvPicPr>
            <a:picLocks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416300" y="2413000"/>
            <a:ext cx="139700" cy="215900"/>
          </a:xfrm>
          <a:prstGeom prst="rect">
            <a:avLst/>
          </a:prstGeom>
        </p:spPr>
      </p:pic>
      <p:pic>
        <p:nvPicPr>
          <p:cNvPr id="31" name="图片 30" descr="ws_27A2.tmp"/>
          <p:cNvPicPr>
            <a:picLocks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771900" y="2413000"/>
            <a:ext cx="279400" cy="215900"/>
          </a:xfrm>
          <a:prstGeom prst="rect">
            <a:avLst/>
          </a:prstGeom>
        </p:spPr>
      </p:pic>
      <p:pic>
        <p:nvPicPr>
          <p:cNvPr id="32" name="图片 31" descr="ws_27B2.tmp"/>
          <p:cNvPicPr>
            <a:picLocks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673600" y="2476500"/>
            <a:ext cx="152400" cy="152400"/>
          </a:xfrm>
          <a:prstGeom prst="rect">
            <a:avLst/>
          </a:prstGeom>
        </p:spPr>
      </p:pic>
      <p:pic>
        <p:nvPicPr>
          <p:cNvPr id="33" name="图片 32" descr="ws_27B3.tmp"/>
          <p:cNvPicPr>
            <a:picLocks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143500" y="2413000"/>
            <a:ext cx="228600" cy="215900"/>
          </a:xfrm>
          <a:prstGeom prst="rect">
            <a:avLst/>
          </a:prstGeom>
        </p:spPr>
      </p:pic>
      <p:pic>
        <p:nvPicPr>
          <p:cNvPr id="34" name="图片 33" descr="ws_27C4.tmp"/>
          <p:cNvPicPr>
            <a:picLocks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486400" y="2374900"/>
            <a:ext cx="279400" cy="279400"/>
          </a:xfrm>
          <a:prstGeom prst="rect">
            <a:avLst/>
          </a:prstGeom>
        </p:spPr>
      </p:pic>
      <p:pic>
        <p:nvPicPr>
          <p:cNvPr id="35" name="图片 34" descr="ws_27C5.tmp"/>
          <p:cNvPicPr>
            <a:picLocks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765800" y="2374900"/>
            <a:ext cx="266700" cy="279400"/>
          </a:xfrm>
          <a:prstGeom prst="rect">
            <a:avLst/>
          </a:prstGeom>
        </p:spPr>
      </p:pic>
      <p:pic>
        <p:nvPicPr>
          <p:cNvPr id="36" name="图片 35" descr="ws_27D5.tmp"/>
          <p:cNvPicPr>
            <a:picLocks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502400" y="2425700"/>
            <a:ext cx="127000" cy="203200"/>
          </a:xfrm>
          <a:prstGeom prst="rect">
            <a:avLst/>
          </a:prstGeom>
        </p:spPr>
      </p:pic>
      <p:pic>
        <p:nvPicPr>
          <p:cNvPr id="37" name="图片 36" descr="ws_27E6.tmp"/>
          <p:cNvPicPr>
            <a:picLocks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705600" y="2425700"/>
            <a:ext cx="406400" cy="203200"/>
          </a:xfrm>
          <a:prstGeom prst="rect">
            <a:avLst/>
          </a:prstGeom>
        </p:spPr>
      </p:pic>
      <p:pic>
        <p:nvPicPr>
          <p:cNvPr id="38" name="图片 37" descr="ws_27E7.tmp"/>
          <p:cNvPicPr>
            <a:picLocks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064000" y="2895600"/>
            <a:ext cx="4597400" cy="3251200"/>
          </a:xfrm>
          <a:prstGeom prst="rect">
            <a:avLst/>
          </a:prstGeom>
        </p:spPr>
      </p:pic>
      <p:pic>
        <p:nvPicPr>
          <p:cNvPr id="39" name="图片 38" descr="ws_27F8.tmp"/>
          <p:cNvPicPr>
            <a:picLocks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一个例子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1739" y="1130716"/>
            <a:ext cx="592469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类似地可计算出所有属性在数据集上的信息增益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42136" y="4781041"/>
            <a:ext cx="2769989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在“纹理”上出现缺失值，</a:t>
            </a:r>
            <a:endParaRPr lang="zh-CN" altLang="en-US">
              <a:solidFill>
                <a:srgbClr val="C00000"/>
              </a:solidFill>
              <a:latin typeface="微软雅黑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42136" y="5068315"/>
            <a:ext cx="2434962" cy="2680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样本 </a:t>
            </a:r>
            <a:r>
              <a:rPr lang="en-US" altLang="zh-CN" smtClean="0">
                <a:solidFill>
                  <a:srgbClr val="C00000"/>
                </a:solidFill>
                <a:latin typeface="Times New Roman"/>
              </a:rPr>
              <a:t>8, 10 </a:t>
            </a: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同时进入三个</a:t>
            </a:r>
            <a:endParaRPr lang="zh-CN" altLang="en-US">
              <a:solidFill>
                <a:srgbClr val="C00000"/>
              </a:solidFill>
              <a:latin typeface="微软雅黑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2136" y="5439765"/>
            <a:ext cx="2539157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分支，三分支上的</a:t>
            </a:r>
            <a:r>
              <a:rPr lang="zh-CN" altLang="en-US" smtClean="0">
                <a:latin typeface="微软雅黑"/>
              </a:rPr>
              <a:t>权重</a:t>
            </a: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分</a:t>
            </a:r>
            <a:endParaRPr lang="zh-CN" altLang="en-US">
              <a:solidFill>
                <a:srgbClr val="C00000"/>
              </a:solidFill>
              <a:latin typeface="微软雅黑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42136" y="5726658"/>
            <a:ext cx="2223366" cy="2635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别为 </a:t>
            </a:r>
            <a:r>
              <a:rPr lang="en-US" altLang="zh-CN" smtClean="0">
                <a:solidFill>
                  <a:srgbClr val="C00000"/>
                </a:solidFill>
                <a:latin typeface="Times New Roman"/>
              </a:rPr>
              <a:t>7/15</a:t>
            </a: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，</a:t>
            </a:r>
            <a:r>
              <a:rPr lang="en-US" altLang="zh-CN" smtClean="0">
                <a:solidFill>
                  <a:srgbClr val="C00000"/>
                </a:solidFill>
                <a:latin typeface="Times New Roman"/>
              </a:rPr>
              <a:t>5/15</a:t>
            </a:r>
            <a:r>
              <a:rPr lang="zh-CN" altLang="en-US" smtClean="0">
                <a:solidFill>
                  <a:srgbClr val="C00000"/>
                </a:solidFill>
                <a:latin typeface="微软雅黑"/>
              </a:rPr>
              <a:t>，</a:t>
            </a:r>
            <a:r>
              <a:rPr lang="en-US" altLang="zh-CN" smtClean="0">
                <a:solidFill>
                  <a:srgbClr val="C00000"/>
                </a:solidFill>
                <a:latin typeface="Times New Roman"/>
              </a:rPr>
              <a:t>3/15</a:t>
            </a:r>
            <a:endParaRPr lang="zh-CN" altLang="en-US">
              <a:solidFill>
                <a:srgbClr val="C00000"/>
              </a:solidFill>
              <a:latin typeface="Times New Roman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3316" y="2988945"/>
            <a:ext cx="2826095" cy="14234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82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 smtClean="0"/>
              <a:t>		</a:t>
            </a:r>
            <a:r>
              <a:rPr lang="zh-CN" altLang="en-US" smtClean="0">
                <a:solidFill>
                  <a:srgbClr val="16754D"/>
                </a:solidFill>
                <a:latin typeface="微软雅黑"/>
              </a:rPr>
              <a:t>进入“纹理</a:t>
            </a:r>
            <a:r>
              <a:rPr lang="en-US" altLang="zh-CN" smtClean="0">
                <a:solidFill>
                  <a:srgbClr val="16754D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16754D"/>
                </a:solidFill>
                <a:latin typeface="微软雅黑"/>
              </a:rPr>
              <a:t>清晰”分支</a:t>
            </a:r>
          </a:p>
          <a:p>
            <a:pPr marL="0" marR="0" lvl="0" indent="0" defTabSz="914400" eaLnBrk="1" fontAlgn="auto" latinLnBrk="0" hangingPunct="1">
              <a:lnSpc>
                <a:spcPts val="2693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 smtClean="0">
                <a:solidFill>
                  <a:srgbClr val="16754D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FFC000"/>
                </a:solidFill>
                <a:latin typeface="微软雅黑"/>
              </a:rPr>
              <a:t>进入“纹理</a:t>
            </a:r>
            <a:r>
              <a:rPr lang="en-US" altLang="zh-CN" smtClean="0">
                <a:solidFill>
                  <a:srgbClr val="FFC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FFC000"/>
                </a:solidFill>
                <a:latin typeface="微软雅黑"/>
              </a:rPr>
              <a:t>稍糊”分支</a:t>
            </a:r>
          </a:p>
          <a:p>
            <a:pPr marL="0" marR="0" lvl="0" indent="0" defTabSz="914400" eaLnBrk="1" fontAlgn="auto" latinLnBrk="0" hangingPunct="1">
              <a:lnSpc>
                <a:spcPts val="2822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 smtClean="0">
                <a:solidFill>
                  <a:srgbClr val="FFC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0070C0"/>
                </a:solidFill>
                <a:latin typeface="微软雅黑"/>
              </a:rPr>
              <a:t>进入“纹理</a:t>
            </a:r>
            <a:r>
              <a:rPr lang="en-US" altLang="zh-CN" smtClean="0">
                <a:solidFill>
                  <a:srgbClr val="0070C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70C0"/>
                </a:solidFill>
                <a:latin typeface="微软雅黑"/>
              </a:rPr>
              <a:t>模糊”分支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endParaRPr lang="zh-CN" altLang="en-US" smtClean="0">
              <a:solidFill>
                <a:srgbClr val="0070C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447"/>
              </a:lnSpc>
              <a:buClrTx/>
              <a:buSzTx/>
              <a:buNone/>
              <a:tabLst>
                <a:tab pos="342900" algn="l"/>
                <a:tab pos="355600" algn="l"/>
              </a:tabLst>
              <a:defRPr/>
            </a:pP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样本权重在各子结点仍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为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1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89452" y="6273698"/>
            <a:ext cx="923330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权重划分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7960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4" name="TextBox 3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5" name="TextBox 4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基本流程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9638" y="1314322"/>
            <a:ext cx="4754187" cy="29495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41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策略：“分而治之”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(divide-and-conquer)</a:t>
            </a:r>
            <a:endParaRPr lang="zh-CN" alt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9638" y="1902749"/>
            <a:ext cx="2539157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自根至叶的递归过程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2686" y="2457704"/>
            <a:ext cx="5975995" cy="2821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在每个中间结点寻找一个“划分”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(split or test)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属性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9638" y="3495258"/>
            <a:ext cx="1795363" cy="24558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三种停止条件：</a:t>
            </a:r>
            <a:endParaRPr lang="zh-CN" altLang="en-US" sz="2004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9638" y="4057774"/>
            <a:ext cx="5817298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(1)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当前结点包含的样本全属于同一类别，无需划分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;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9638" y="4667628"/>
            <a:ext cx="7740902" cy="92333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(2)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当前属性集为空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或是所有样本在所有属性上取值相同，无法划分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sz="2004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1000"/>
              </a:lnSpc>
            </a:pPr>
            <a:endParaRPr lang="en-US" altLang="zh-CN" sz="2004" smtClean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ts val="2800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(3)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当前结点包含的样本集合为空，不能划分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.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465320" y="3633215"/>
            <a:ext cx="408433" cy="457201"/>
          </a:xfrm>
          <a:custGeom>
            <a:avLst/>
            <a:gdLst/>
            <a:ahLst/>
            <a:cxnLst/>
            <a:rect l="0" t="0" r="0" b="0"/>
            <a:pathLst>
              <a:path w="408433" h="457201">
                <a:moveTo>
                  <a:pt x="272288" y="457200"/>
                </a:moveTo>
                <a:lnTo>
                  <a:pt x="272288" y="342900"/>
                </a:lnTo>
                <a:lnTo>
                  <a:pt x="0" y="342900"/>
                </a:lnTo>
                <a:lnTo>
                  <a:pt x="0" y="114300"/>
                </a:lnTo>
                <a:lnTo>
                  <a:pt x="272288" y="114300"/>
                </a:lnTo>
                <a:lnTo>
                  <a:pt x="272288" y="0"/>
                </a:lnTo>
                <a:lnTo>
                  <a:pt x="408432" y="2286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004815" y="2154935"/>
            <a:ext cx="3994405" cy="3329942"/>
          </a:xfrm>
          <a:custGeom>
            <a:avLst/>
            <a:gdLst/>
            <a:ahLst/>
            <a:cxnLst/>
            <a:rect l="0" t="0" r="0" b="0"/>
            <a:pathLst>
              <a:path w="3994405" h="3329942">
                <a:moveTo>
                  <a:pt x="0" y="3329941"/>
                </a:moveTo>
                <a:lnTo>
                  <a:pt x="3994404" y="3329941"/>
                </a:lnTo>
                <a:lnTo>
                  <a:pt x="3994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D543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2E9D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" y="2222500"/>
            <a:ext cx="4470400" cy="2159000"/>
          </a:xfrm>
          <a:prstGeom prst="rect">
            <a:avLst/>
          </a:prstGeom>
        </p:spPr>
      </p:pic>
      <p:pic>
        <p:nvPicPr>
          <p:cNvPr id="5" name="图片 4" descr="ws_2EAE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512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13356" y="320985"/>
            <a:ext cx="6399188" cy="160300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687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从“树”到“规则”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217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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一棵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决策树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对应于一个“规则集”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304800" algn="l"/>
              </a:tabLst>
              <a:defRPr/>
            </a:pPr>
            <a:endParaRPr lang="zh-CN" altLang="en-US" sz="2004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602"/>
              </a:lnSpc>
              <a:buClrTx/>
              <a:buSzTx/>
              <a:buNone/>
              <a:tabLst>
                <a:tab pos="304800" algn="l"/>
              </a:tabLst>
              <a:defRPr/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004" smtClean="0">
                <a:solidFill>
                  <a:srgbClr val="000000"/>
                </a:solidFill>
                <a:latin typeface="Wingdings"/>
              </a:rPr>
              <a:t>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每个从根结点到叶结点的分支路径对应于一条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规则</a:t>
            </a:r>
            <a:endParaRPr lang="zh-CN" altLang="en-US" sz="20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34609" y="2304923"/>
            <a:ext cx="3359894" cy="31547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198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IF 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纹理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清晰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altLang="zh-CN" smtClean="0">
                <a:solidFill>
                  <a:srgbClr val="000000"/>
                </a:solidFill>
                <a:latin typeface="Symbol"/>
              </a:rPr>
              <a:t>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密度</a:t>
            </a:r>
            <a:r>
              <a:rPr lang="zh-CN" altLang="en-US" smtClean="0">
                <a:solidFill>
                  <a:srgbClr val="000000"/>
                </a:solidFill>
                <a:latin typeface="Symbol"/>
              </a:rPr>
              <a:t>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0.381)</a:t>
            </a:r>
          </a:p>
          <a:p>
            <a:pPr marL="0" marR="0" lvl="0" indent="0" defTabSz="914400" eaLnBrk="1" fontAlgn="auto" latinLnBrk="0" hangingPunct="1">
              <a:lnSpc>
                <a:spcPts val="2156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	THEN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坏瓜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64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IF 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纹理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清晰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altLang="zh-CN" smtClean="0">
                <a:solidFill>
                  <a:srgbClr val="000000"/>
                </a:solidFill>
                <a:latin typeface="Symbol"/>
              </a:rPr>
              <a:t>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密度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&gt;0.381)</a:t>
            </a:r>
          </a:p>
          <a:p>
            <a:pPr marL="0" marR="0" lvl="0" indent="0" defTabSz="914400" eaLnBrk="1" fontAlgn="auto" latinLnBrk="0" hangingPunct="1">
              <a:lnSpc>
                <a:spcPts val="2156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	THEN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好瓜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67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IF 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纹理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稍糊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altLang="zh-CN" smtClean="0">
                <a:solidFill>
                  <a:srgbClr val="000000"/>
                </a:solidFill>
                <a:latin typeface="Symbol"/>
              </a:rPr>
              <a:t>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触感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硬滑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156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	THEN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坏瓜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64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IF 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纹理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稍糊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 </a:t>
            </a:r>
            <a:r>
              <a:rPr lang="en-US" altLang="zh-CN" smtClean="0">
                <a:solidFill>
                  <a:srgbClr val="000000"/>
                </a:solidFill>
                <a:latin typeface="Symbol"/>
              </a:rPr>
              <a:t> 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触感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软粘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ts val="2156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	THEN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好瓜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794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367"/>
              </a:lnSpc>
              <a:buClrTx/>
              <a:buSzTx/>
              <a:buNone/>
              <a:tabLst>
                <a:tab pos="279400" algn="l"/>
              </a:tabLst>
              <a:defRPr/>
            </a:pP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•   IF (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纹理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=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模糊</a:t>
            </a:r>
            <a:r>
              <a:rPr lang="en-US" altLang="zh-CN" smtClean="0">
                <a:solidFill>
                  <a:srgbClr val="000000"/>
                </a:solidFill>
                <a:latin typeface="Times New Roman"/>
              </a:rPr>
              <a:t>) THEN 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坏瓜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3341" y="2330830"/>
            <a:ext cx="2024593" cy="30008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730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mtClean="0"/>
              <a:t>	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例如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127000" algn="l"/>
              </a:tabLst>
              <a:defRPr/>
            </a:pPr>
            <a:endParaRPr lang="zh-CN" altLang="en-US" smtClean="0">
              <a:solidFill>
                <a:srgbClr val="00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571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好处：</a:t>
            </a:r>
          </a:p>
          <a:p>
            <a:pPr marL="0" marR="0" lvl="0" indent="0" defTabSz="914400" eaLnBrk="1" fontAlgn="auto" latinLnBrk="0" hangingPunct="1">
              <a:lnSpc>
                <a:spcPts val="3131"/>
              </a:lnSpc>
              <a:buClrTx/>
              <a:buSzTx/>
              <a:buNone/>
              <a:tabLst>
                <a:tab pos="127000" algn="l"/>
              </a:tabLst>
              <a:defRPr/>
            </a:pPr>
            <a:r>
              <a:rPr lang="zh-CN" altLang="en-US" sz="2004" smtClean="0">
                <a:solidFill>
                  <a:srgbClr val="FF0000"/>
                </a:solidFill>
                <a:latin typeface="Wingdings"/>
              </a:rPr>
              <a:t> 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改善可理解性</a:t>
            </a:r>
            <a:endParaRPr lang="zh-CN" altLang="en-US" sz="2004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9814" y="5373216"/>
            <a:ext cx="5296322" cy="103874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212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zh-CN" altLang="en-US" sz="2004" smtClean="0">
                <a:solidFill>
                  <a:srgbClr val="FF0000"/>
                </a:solidFill>
                <a:latin typeface="Wingdings"/>
              </a:rPr>
              <a:t> 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进一步提升泛化能力</a:t>
            </a:r>
          </a:p>
          <a:p>
            <a:pPr marL="0" marR="0" lvl="0" indent="0" defTabSz="914400" eaLnBrk="1" fontAlgn="auto" latinLnBrk="0" hangingPunct="1">
              <a:lnSpc>
                <a:spcPts val="1000"/>
              </a:lnSpc>
              <a:buClrTx/>
              <a:buSzTx/>
              <a:buNone/>
              <a:tabLst>
                <a:tab pos="215900" algn="l"/>
              </a:tabLst>
              <a:defRPr/>
            </a:pPr>
            <a:endParaRPr lang="zh-CN" altLang="en-US" sz="2004" smtClean="0">
              <a:solidFill>
                <a:srgbClr val="FF0000"/>
              </a:solidFill>
              <a:latin typeface="微软雅黑"/>
            </a:endParaRPr>
          </a:p>
          <a:p>
            <a:pPr marL="0" marR="0" lvl="0" indent="0" defTabSz="914400" eaLnBrk="1" fontAlgn="auto" latinLnBrk="0" hangingPunct="1">
              <a:lnSpc>
                <a:spcPts val="2043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	</a:t>
            </a:r>
            <a:r>
              <a:rPr lang="zh-CN" altLang="en-US" sz="1802" smtClean="0">
                <a:solidFill>
                  <a:srgbClr val="008000"/>
                </a:solidFill>
                <a:latin typeface="微软雅黑"/>
              </a:rPr>
              <a:t>由于转化过程中通常会进行前件合并、泛化等操作</a:t>
            </a:r>
          </a:p>
          <a:p>
            <a:pPr marL="0" marR="0" lvl="0" indent="0" defTabSz="914400" eaLnBrk="1" fontAlgn="auto" latinLnBrk="0" hangingPunct="1">
              <a:lnSpc>
                <a:spcPts val="2881"/>
              </a:lnSpc>
              <a:buClrTx/>
              <a:buSzTx/>
              <a:buNone/>
              <a:tabLst>
                <a:tab pos="215900" algn="l"/>
              </a:tabLst>
              <a:defRPr/>
            </a:pPr>
            <a:r>
              <a:rPr lang="zh-CN" altLang="en-US" sz="1802" smtClean="0">
                <a:solidFill>
                  <a:srgbClr val="008000"/>
                </a:solidFill>
                <a:latin typeface="微软雅黑"/>
              </a:rPr>
              <a:t>	</a:t>
            </a:r>
            <a:r>
              <a:rPr lang="zh-CN" altLang="en-US" smtClean="0">
                <a:solidFill>
                  <a:srgbClr val="008000"/>
                </a:solidFill>
                <a:latin typeface="微软雅黑"/>
              </a:rPr>
              <a:t>例如 </a:t>
            </a:r>
            <a:r>
              <a:rPr lang="en-US" altLang="zh-CN" smtClean="0">
                <a:solidFill>
                  <a:srgbClr val="008000"/>
                </a:solidFill>
                <a:latin typeface="Times New Roman"/>
              </a:rPr>
              <a:t>C4.5Rule </a:t>
            </a:r>
            <a:r>
              <a:rPr lang="zh-CN" altLang="en-US" smtClean="0">
                <a:solidFill>
                  <a:srgbClr val="008000"/>
                </a:solidFill>
                <a:latin typeface="微软雅黑"/>
              </a:rPr>
              <a:t>的泛化能力通常优于 </a:t>
            </a:r>
            <a:r>
              <a:rPr lang="en-US" altLang="zh-CN" smtClean="0">
                <a:solidFill>
                  <a:srgbClr val="008000"/>
                </a:solidFill>
                <a:latin typeface="Times New Roman"/>
              </a:rPr>
              <a:t>C4.5</a:t>
            </a:r>
            <a:r>
              <a:rPr lang="zh-CN" altLang="en-US" smtClean="0">
                <a:solidFill>
                  <a:srgbClr val="008000"/>
                </a:solidFill>
                <a:latin typeface="微软雅黑"/>
              </a:rPr>
              <a:t>决策树</a:t>
            </a:r>
            <a:endParaRPr lang="zh-CN" altLang="en-US">
              <a:solidFill>
                <a:srgbClr val="008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907535" y="3336035"/>
            <a:ext cx="804674" cy="568454"/>
          </a:xfrm>
          <a:custGeom>
            <a:avLst/>
            <a:gdLst/>
            <a:ahLst/>
            <a:cxnLst/>
            <a:rect l="0" t="0" r="0" b="0"/>
            <a:pathLst>
              <a:path w="804674" h="568454">
                <a:moveTo>
                  <a:pt x="0" y="142113"/>
                </a:moveTo>
                <a:lnTo>
                  <a:pt x="520447" y="142113"/>
                </a:lnTo>
                <a:lnTo>
                  <a:pt x="520447" y="0"/>
                </a:lnTo>
                <a:lnTo>
                  <a:pt x="804673" y="284226"/>
                </a:lnTo>
                <a:lnTo>
                  <a:pt x="520447" y="568453"/>
                </a:lnTo>
                <a:lnTo>
                  <a:pt x="520447" y="426340"/>
                </a:lnTo>
                <a:lnTo>
                  <a:pt x="0" y="4263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39B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100" y="2298700"/>
            <a:ext cx="3771900" cy="3987800"/>
          </a:xfrm>
          <a:prstGeom prst="rect">
            <a:avLst/>
          </a:prstGeom>
        </p:spPr>
      </p:pic>
      <p:pic>
        <p:nvPicPr>
          <p:cNvPr id="4" name="图片 3" descr="ws_39C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527300"/>
            <a:ext cx="3848100" cy="3200400"/>
          </a:xfrm>
          <a:prstGeom prst="rect">
            <a:avLst/>
          </a:prstGeom>
        </p:spPr>
      </p:pic>
      <p:pic>
        <p:nvPicPr>
          <p:cNvPr id="5" name="图片 4" descr="ws_39D7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541" y="321726"/>
            <a:ext cx="1795363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轴平行划分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195" y="1200185"/>
            <a:ext cx="6488956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单变量决策树：在每个非叶结点仅考虑一个划分属性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67304" y="1730851"/>
            <a:ext cx="2564805" cy="2456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sz="2006" smtClean="0">
                <a:solidFill>
                  <a:srgbClr val="0000FF"/>
                </a:solidFill>
                <a:latin typeface="微软雅黑"/>
              </a:rPr>
              <a:t>产生“轴平行”分类面</a:t>
            </a:r>
            <a:endParaRPr lang="zh-CN" altLang="en-US" sz="2006">
              <a:solidFill>
                <a:srgbClr val="0000FF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s_3E7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8700" y="2184400"/>
            <a:ext cx="5372100" cy="3924300"/>
          </a:xfrm>
          <a:prstGeom prst="rect">
            <a:avLst/>
          </a:prstGeom>
        </p:spPr>
      </p:pic>
      <p:pic>
        <p:nvPicPr>
          <p:cNvPr id="3" name="图片 2" descr="ws_3E8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541" y="256034"/>
            <a:ext cx="2399696" cy="40767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89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轴平行 </a:t>
            </a:r>
            <a:r>
              <a:rPr lang="en-US" altLang="zh-CN" sz="2796" smtClean="0">
                <a:solidFill>
                  <a:srgbClr val="000000"/>
                </a:solidFill>
                <a:latin typeface="Times New Roman"/>
              </a:rPr>
              <a:t>vs. 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倾斜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9552" y="1030789"/>
            <a:ext cx="7843494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     当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学习任务所对应的分类边界很</a:t>
            </a: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复杂</a:t>
            </a: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时，需要非常多段</a:t>
            </a:r>
          </a:p>
          <a:p>
            <a:pPr>
              <a:lnSpc>
                <a:spcPts val="281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划分才能获得较好的近似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71488" y="2883792"/>
            <a:ext cx="1846659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FF0000"/>
                </a:solidFill>
                <a:latin typeface="微软雅黑"/>
              </a:rPr>
              <a:t>能否产生这样</a:t>
            </a:r>
          </a:p>
          <a:p>
            <a:pPr>
              <a:lnSpc>
                <a:spcPts val="2810"/>
              </a:lnSpc>
            </a:pPr>
            <a:r>
              <a:rPr lang="zh-CN" altLang="en-US" sz="2400" smtClean="0">
                <a:solidFill>
                  <a:srgbClr val="FF0000"/>
                </a:solidFill>
                <a:latin typeface="微软雅黑"/>
              </a:rPr>
              <a:t>的分类边界？</a:t>
            </a:r>
            <a:endParaRPr lang="zh-CN" altLang="en-US" sz="2400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474464" y="4113276"/>
            <a:ext cx="804672" cy="568453"/>
          </a:xfrm>
          <a:custGeom>
            <a:avLst/>
            <a:gdLst/>
            <a:ahLst/>
            <a:cxnLst/>
            <a:rect l="0" t="0" r="0" b="0"/>
            <a:pathLst>
              <a:path w="804672" h="568453">
                <a:moveTo>
                  <a:pt x="0" y="142113"/>
                </a:moveTo>
                <a:lnTo>
                  <a:pt x="520445" y="142113"/>
                </a:lnTo>
                <a:lnTo>
                  <a:pt x="520445" y="0"/>
                </a:lnTo>
                <a:lnTo>
                  <a:pt x="804671" y="284226"/>
                </a:lnTo>
                <a:lnTo>
                  <a:pt x="520445" y="568452"/>
                </a:lnTo>
                <a:lnTo>
                  <a:pt x="520445" y="426339"/>
                </a:lnTo>
                <a:lnTo>
                  <a:pt x="0" y="42633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438912" y="5478779"/>
            <a:ext cx="5821680" cy="830581"/>
          </a:xfrm>
          <a:custGeom>
            <a:avLst/>
            <a:gdLst/>
            <a:ahLst/>
            <a:cxnLst/>
            <a:rect l="0" t="0" r="0" b="0"/>
            <a:pathLst>
              <a:path w="5821680" h="830581">
                <a:moveTo>
                  <a:pt x="0" y="830580"/>
                </a:moveTo>
                <a:lnTo>
                  <a:pt x="5821679" y="830580"/>
                </a:lnTo>
                <a:lnTo>
                  <a:pt x="58216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ws_43B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" y="2743200"/>
            <a:ext cx="4775200" cy="2235200"/>
          </a:xfrm>
          <a:prstGeom prst="rect">
            <a:avLst/>
          </a:prstGeom>
        </p:spPr>
      </p:pic>
      <p:pic>
        <p:nvPicPr>
          <p:cNvPr id="5" name="图片 4" descr="ws_43CA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6700" y="2628900"/>
            <a:ext cx="3733800" cy="3136900"/>
          </a:xfrm>
          <a:prstGeom prst="rect">
            <a:avLst/>
          </a:prstGeom>
        </p:spPr>
      </p:pic>
      <p:pic>
        <p:nvPicPr>
          <p:cNvPr id="6" name="图片 5" descr="ws_43D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8541" y="321726"/>
            <a:ext cx="3568285" cy="34624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8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多变量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(multivariate)</a:t>
            </a: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决策树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0940" y="1299813"/>
            <a:ext cx="5924699" cy="27084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多变量决策树：每个非叶结点不仅考虑一个属性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9077" y="1756362"/>
            <a:ext cx="6844823" cy="5642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74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例如“</a:t>
            </a: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斜决策树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” </a:t>
            </a:r>
            <a:r>
              <a:rPr lang="en-US" altLang="zh-CN" sz="1596" smtClean="0">
                <a:solidFill>
                  <a:srgbClr val="000000"/>
                </a:solidFill>
                <a:latin typeface="Times New Roman"/>
              </a:rPr>
              <a:t>(oblique decision tree) </a:t>
            </a: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不是为每个非叶结点寻找</a:t>
            </a:r>
          </a:p>
          <a:p>
            <a:pPr>
              <a:lnSpc>
                <a:spcPts val="2352"/>
              </a:lnSpc>
            </a:pPr>
            <a:r>
              <a:rPr lang="zh-CN" altLang="en-US" sz="2004" smtClean="0">
                <a:solidFill>
                  <a:srgbClr val="000000"/>
                </a:solidFill>
                <a:latin typeface="微软雅黑"/>
              </a:rPr>
              <a:t>最优划分属性，而是建立一个</a:t>
            </a:r>
            <a:r>
              <a:rPr lang="zh-CN" altLang="en-US" sz="2004" smtClean="0">
                <a:solidFill>
                  <a:srgbClr val="0000FF"/>
                </a:solidFill>
                <a:latin typeface="微软雅黑"/>
              </a:rPr>
              <a:t>线性分类器</a:t>
            </a:r>
            <a:endParaRPr lang="zh-CN" altLang="en-US" sz="2004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6667" y="5583287"/>
            <a:ext cx="5539978" cy="65402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zh-CN" altLang="en-US" sz="2402" smtClean="0">
                <a:solidFill>
                  <a:srgbClr val="000000"/>
                </a:solidFill>
                <a:latin typeface="微软雅黑"/>
              </a:rPr>
              <a:t>更复杂的“混合决策树”甚至可以在结点</a:t>
            </a:r>
          </a:p>
          <a:p>
            <a:pPr>
              <a:lnSpc>
                <a:spcPts val="281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微软雅黑"/>
              </a:rPr>
              <a:t>嵌入神经网络或其他非线性模型</a:t>
            </a:r>
            <a:endParaRPr lang="zh-CN" altLang="en-US" sz="2400">
              <a:solidFill>
                <a:srgbClr val="00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016990" y="2069973"/>
            <a:ext cx="5161814" cy="13717"/>
          </a:xfrm>
          <a:custGeom>
            <a:avLst/>
            <a:gdLst/>
            <a:ahLst/>
            <a:cxnLst/>
            <a:rect l="0" t="0" r="0" b="0"/>
            <a:pathLst>
              <a:path w="5161814" h="13717">
                <a:moveTo>
                  <a:pt x="0" y="0"/>
                </a:moveTo>
                <a:lnTo>
                  <a:pt x="1720621" y="0"/>
                </a:lnTo>
                <a:lnTo>
                  <a:pt x="3441218" y="0"/>
                </a:lnTo>
                <a:lnTo>
                  <a:pt x="5161813" y="0"/>
                </a:lnTo>
                <a:lnTo>
                  <a:pt x="5161813" y="13716"/>
                </a:lnTo>
                <a:lnTo>
                  <a:pt x="3441218" y="13716"/>
                </a:lnTo>
                <a:lnTo>
                  <a:pt x="1720621" y="13716"/>
                </a:lnTo>
                <a:lnTo>
                  <a:pt x="0" y="13716"/>
                </a:lnTo>
                <a:close/>
              </a:path>
            </a:pathLst>
          </a:custGeom>
          <a:solidFill>
            <a:srgbClr val="80C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016990" y="3260216"/>
            <a:ext cx="5004843" cy="12194"/>
          </a:xfrm>
          <a:custGeom>
            <a:avLst/>
            <a:gdLst/>
            <a:ahLst/>
            <a:cxnLst/>
            <a:rect l="0" t="0" r="0" b="0"/>
            <a:pathLst>
              <a:path w="5004843" h="12194">
                <a:moveTo>
                  <a:pt x="0" y="0"/>
                </a:moveTo>
                <a:lnTo>
                  <a:pt x="1668298" y="0"/>
                </a:lnTo>
                <a:lnTo>
                  <a:pt x="3336569" y="0"/>
                </a:lnTo>
                <a:lnTo>
                  <a:pt x="5004842" y="0"/>
                </a:lnTo>
                <a:lnTo>
                  <a:pt x="5004842" y="12193"/>
                </a:lnTo>
                <a:lnTo>
                  <a:pt x="3336569" y="12193"/>
                </a:lnTo>
                <a:lnTo>
                  <a:pt x="1668298" y="12193"/>
                </a:lnTo>
                <a:lnTo>
                  <a:pt x="0" y="12193"/>
                </a:lnTo>
                <a:close/>
              </a:path>
            </a:pathLst>
          </a:custGeom>
          <a:solidFill>
            <a:srgbClr val="80C000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18541" y="321726"/>
            <a:ext cx="287258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决策树常用软件包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917" y="1247266"/>
            <a:ext cx="2240998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Wingdings"/>
              </a:rPr>
              <a:t>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ID3, C4.5, C5.0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7117" y="1765810"/>
            <a:ext cx="4056560" cy="32566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62"/>
              </a:lnSpc>
            </a:pPr>
            <a:r>
              <a:rPr lang="en-US" altLang="zh-CN" sz="2196" smtClean="0">
                <a:solidFill>
                  <a:srgbClr val="80C000"/>
                </a:solidFill>
                <a:latin typeface="Times New Roman"/>
              </a:rPr>
              <a:t>http://www.rulequest.com/Personal/</a:t>
            </a:r>
            <a:endParaRPr lang="zh-CN" altLang="en-US" sz="2196">
              <a:solidFill>
                <a:srgbClr val="80C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9917" y="2466720"/>
            <a:ext cx="779059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en-US" altLang="zh-CN" sz="2400" smtClean="0">
                <a:solidFill>
                  <a:srgbClr val="000000"/>
                </a:solidFill>
                <a:latin typeface="Wingdings"/>
              </a:rPr>
              <a:t>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J4.8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9678" y="2912410"/>
            <a:ext cx="3942682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32"/>
              </a:lnSpc>
            </a:pPr>
            <a:r>
              <a:rPr lang="en-US" altLang="zh-CN" sz="2006" smtClean="0">
                <a:solidFill>
                  <a:srgbClr val="80C000"/>
                </a:solidFill>
                <a:latin typeface="Times New Roman"/>
              </a:rPr>
              <a:t>http://www.cs.waikato.ac.nz/ml/weka/</a:t>
            </a:r>
            <a:endParaRPr lang="zh-CN" altLang="en-US" sz="2006">
              <a:solidFill>
                <a:srgbClr val="80C000"/>
              </a:solidFill>
              <a:latin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9917" y="3655821"/>
            <a:ext cx="1274388" cy="3506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Wingdings"/>
              </a:rPr>
              <a:t> </a:t>
            </a:r>
            <a:r>
              <a:rPr lang="en-US" altLang="zh-CN" sz="2400" smtClean="0">
                <a:solidFill>
                  <a:srgbClr val="000000"/>
                </a:solidFill>
                <a:latin typeface="Times New Roman"/>
              </a:rPr>
              <a:t>… …</a:t>
            </a:r>
            <a:endParaRPr lang="zh-CN" altLang="en-US" sz="240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382011" y="533400"/>
            <a:ext cx="4561333" cy="707137"/>
          </a:xfrm>
          <a:custGeom>
            <a:avLst/>
            <a:gdLst/>
            <a:ahLst/>
            <a:cxnLst/>
            <a:rect l="0" t="0" r="0" b="0"/>
            <a:pathLst>
              <a:path w="4561333" h="707137">
                <a:moveTo>
                  <a:pt x="0" y="707136"/>
                </a:moveTo>
                <a:lnTo>
                  <a:pt x="4561332" y="707136"/>
                </a:lnTo>
                <a:lnTo>
                  <a:pt x="456133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ws_4F90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6900" y="1498600"/>
            <a:ext cx="7874000" cy="4724400"/>
          </a:xfrm>
          <a:prstGeom prst="rect">
            <a:avLst/>
          </a:prstGeom>
        </p:spPr>
      </p:pic>
      <p:pic>
        <p:nvPicPr>
          <p:cNvPr id="4" name="图片 3" descr="ws_4FA1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900000">
            <a:off x="1690110" y="5676121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20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1957647" y="5408583"/>
            <a:ext cx="381515" cy="2795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7"/>
              </a:lnSpc>
            </a:pPr>
            <a:r>
              <a:rPr lang="en-US" altLang="zh-CN" sz="2542" smtClean="0">
                <a:solidFill>
                  <a:srgbClr val="00FFFF"/>
                </a:solidFill>
                <a:latin typeface="微软雅黑"/>
              </a:rPr>
              <a:t>16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 rot="18900000">
            <a:off x="2253237" y="519367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南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 rot="18900000">
            <a:off x="2481511" y="496540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京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 rot="18900000">
            <a:off x="2709786" y="473712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大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0" name="TextBox 9"/>
          <p:cNvSpPr txBox="1"/>
          <p:nvPr/>
        </p:nvSpPr>
        <p:spPr>
          <a:xfrm rot="18900000">
            <a:off x="2938060" y="4508853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1" name="TextBox 10"/>
          <p:cNvSpPr txBox="1"/>
          <p:nvPr/>
        </p:nvSpPr>
        <p:spPr>
          <a:xfrm rot="18900000">
            <a:off x="3166335" y="428057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2" name="TextBox 11"/>
          <p:cNvSpPr txBox="1"/>
          <p:nvPr/>
        </p:nvSpPr>
        <p:spPr>
          <a:xfrm rot="18900000">
            <a:off x="3394609" y="405230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3" name="TextBox 12"/>
          <p:cNvSpPr txBox="1"/>
          <p:nvPr/>
        </p:nvSpPr>
        <p:spPr>
          <a:xfrm rot="18900000">
            <a:off x="3622884" y="382403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学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 rot="18900000">
            <a:off x="3851158" y="359575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习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5" name="TextBox 14"/>
          <p:cNvSpPr txBox="1"/>
          <p:nvPr/>
        </p:nvSpPr>
        <p:spPr>
          <a:xfrm rot="18900000">
            <a:off x="4079433" y="336748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导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6" name="TextBox 15"/>
          <p:cNvSpPr txBox="1"/>
          <p:nvPr/>
        </p:nvSpPr>
        <p:spPr>
          <a:xfrm rot="18900000">
            <a:off x="4307707" y="313920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论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7" name="TextBox 16"/>
          <p:cNvSpPr txBox="1"/>
          <p:nvPr/>
        </p:nvSpPr>
        <p:spPr>
          <a:xfrm rot="18900000">
            <a:off x="4535981" y="2910932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课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8" name="TextBox 17"/>
          <p:cNvSpPr txBox="1"/>
          <p:nvPr/>
        </p:nvSpPr>
        <p:spPr>
          <a:xfrm rot="18900000">
            <a:off x="4764256" y="2682658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程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19" name="TextBox 18"/>
          <p:cNvSpPr txBox="1"/>
          <p:nvPr/>
        </p:nvSpPr>
        <p:spPr>
          <a:xfrm rot="18900000">
            <a:off x="4992530" y="2454384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专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0" name="TextBox 19"/>
          <p:cNvSpPr txBox="1"/>
          <p:nvPr/>
        </p:nvSpPr>
        <p:spPr>
          <a:xfrm rot="18900000">
            <a:off x="5220805" y="2226109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用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1" name="TextBox 20"/>
          <p:cNvSpPr txBox="1"/>
          <p:nvPr/>
        </p:nvSpPr>
        <p:spPr>
          <a:xfrm rot="18900000">
            <a:off x="5449079" y="1997835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所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00000">
            <a:off x="5677354" y="1769560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有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5905628" y="1541286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权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133902" y="1313011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保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5" name="TextBox 24"/>
          <p:cNvSpPr txBox="1"/>
          <p:nvPr/>
        </p:nvSpPr>
        <p:spPr>
          <a:xfrm rot="18900000">
            <a:off x="6362177" y="1084737"/>
            <a:ext cx="325410" cy="252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7"/>
              </a:lnSpc>
            </a:pPr>
            <a:r>
              <a:rPr lang="zh-CN" altLang="en-US" sz="2542" smtClean="0">
                <a:solidFill>
                  <a:srgbClr val="00FFFF"/>
                </a:solidFill>
                <a:latin typeface="微软雅黑"/>
              </a:rPr>
              <a:t>留</a:t>
            </a:r>
            <a:endParaRPr lang="zh-CN" altLang="en-US" sz="2542">
              <a:solidFill>
                <a:srgbClr val="00FFFF"/>
              </a:solidFill>
              <a:latin typeface="微软雅黑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54198" y="576836"/>
            <a:ext cx="3590727" cy="57554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843"/>
              </a:lnSpc>
            </a:pPr>
            <a:r>
              <a:rPr lang="zh-CN" altLang="en-US" sz="3996" smtClean="0">
                <a:solidFill>
                  <a:srgbClr val="FF0000"/>
                </a:solidFill>
                <a:latin typeface="微软雅黑"/>
              </a:rPr>
              <a:t>前往第五站</a:t>
            </a:r>
            <a:r>
              <a:rPr lang="en-US" altLang="zh-CN" sz="3996" b="1" smtClean="0">
                <a:solidFill>
                  <a:srgbClr val="FF0000"/>
                </a:solidFill>
                <a:latin typeface="Times New Roman"/>
              </a:rPr>
              <a:t>……</a:t>
            </a:r>
            <a:endParaRPr lang="zh-CN" altLang="en-US" sz="3996" b="1">
              <a:solidFill>
                <a:srgbClr val="FF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91845" y="2131314"/>
            <a:ext cx="4146806" cy="723901"/>
          </a:xfrm>
          <a:custGeom>
            <a:avLst/>
            <a:gdLst/>
            <a:ahLst/>
            <a:cxnLst/>
            <a:rect l="0" t="0" r="0" b="0"/>
            <a:pathLst>
              <a:path w="4146806" h="723901">
                <a:moveTo>
                  <a:pt x="0" y="723900"/>
                </a:moveTo>
                <a:lnTo>
                  <a:pt x="4146805" y="723900"/>
                </a:lnTo>
                <a:lnTo>
                  <a:pt x="414680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287274" y="2907029"/>
            <a:ext cx="7062217" cy="728474"/>
          </a:xfrm>
          <a:custGeom>
            <a:avLst/>
            <a:gdLst/>
            <a:ahLst/>
            <a:cxnLst/>
            <a:rect l="0" t="0" r="0" b="0"/>
            <a:pathLst>
              <a:path w="7062217" h="728474">
                <a:moveTo>
                  <a:pt x="0" y="728473"/>
                </a:moveTo>
                <a:lnTo>
                  <a:pt x="7062216" y="728473"/>
                </a:lnTo>
                <a:lnTo>
                  <a:pt x="706221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94893" y="4443221"/>
            <a:ext cx="7344158" cy="728474"/>
          </a:xfrm>
          <a:custGeom>
            <a:avLst/>
            <a:gdLst/>
            <a:ahLst/>
            <a:cxnLst/>
            <a:rect l="0" t="0" r="0" b="0"/>
            <a:pathLst>
              <a:path w="7344158" h="728474">
                <a:moveTo>
                  <a:pt x="0" y="728473"/>
                </a:moveTo>
                <a:lnTo>
                  <a:pt x="7344157" y="728473"/>
                </a:lnTo>
                <a:lnTo>
                  <a:pt x="734415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3323082" y="3412997"/>
            <a:ext cx="3010790" cy="23369"/>
          </a:xfrm>
          <a:custGeom>
            <a:avLst/>
            <a:gdLst/>
            <a:ahLst/>
            <a:cxnLst/>
            <a:rect l="0" t="0" r="0" b="0"/>
            <a:pathLst>
              <a:path w="3010790" h="23369">
                <a:moveTo>
                  <a:pt x="0" y="23368"/>
                </a:moveTo>
                <a:lnTo>
                  <a:pt x="3010789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998976" y="3480815"/>
            <a:ext cx="2491740" cy="338330"/>
          </a:xfrm>
          <a:custGeom>
            <a:avLst/>
            <a:gdLst/>
            <a:ahLst/>
            <a:cxnLst/>
            <a:rect l="0" t="0" r="0" b="0"/>
            <a:pathLst>
              <a:path w="2491740" h="338330">
                <a:moveTo>
                  <a:pt x="0" y="338329"/>
                </a:moveTo>
                <a:lnTo>
                  <a:pt x="2491739" y="338329"/>
                </a:lnTo>
                <a:lnTo>
                  <a:pt x="249173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900678" y="4947665"/>
            <a:ext cx="2802637" cy="3176"/>
          </a:xfrm>
          <a:custGeom>
            <a:avLst/>
            <a:gdLst/>
            <a:ahLst/>
            <a:cxnLst/>
            <a:rect l="0" t="0" r="0" b="0"/>
            <a:pathLst>
              <a:path w="2802637" h="3176">
                <a:moveTo>
                  <a:pt x="0" y="0"/>
                </a:moveTo>
                <a:lnTo>
                  <a:pt x="2802636" y="317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599176" y="5020055"/>
            <a:ext cx="2490217" cy="583693"/>
          </a:xfrm>
          <a:custGeom>
            <a:avLst/>
            <a:gdLst/>
            <a:ahLst/>
            <a:cxnLst/>
            <a:rect l="0" t="0" r="0" b="0"/>
            <a:pathLst>
              <a:path w="2490217" h="583693">
                <a:moveTo>
                  <a:pt x="0" y="583692"/>
                </a:moveTo>
                <a:lnTo>
                  <a:pt x="2490216" y="583692"/>
                </a:lnTo>
                <a:lnTo>
                  <a:pt x="249021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91895" y="3660647"/>
            <a:ext cx="2831594" cy="280418"/>
          </a:xfrm>
          <a:custGeom>
            <a:avLst/>
            <a:gdLst/>
            <a:ahLst/>
            <a:cxnLst/>
            <a:rect l="0" t="0" r="0" b="0"/>
            <a:pathLst>
              <a:path w="2831594" h="280418">
                <a:moveTo>
                  <a:pt x="0" y="280417"/>
                </a:moveTo>
                <a:lnTo>
                  <a:pt x="2831593" y="280417"/>
                </a:lnTo>
                <a:lnTo>
                  <a:pt x="283159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ws_7CBC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9400" y="952500"/>
            <a:ext cx="7670800" cy="5448300"/>
          </a:xfrm>
          <a:prstGeom prst="rect">
            <a:avLst/>
          </a:prstGeom>
        </p:spPr>
      </p:pic>
      <p:pic>
        <p:nvPicPr>
          <p:cNvPr id="11" name="图片 10" descr="ws_7CBD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基本算法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0216" y="1940941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0216" y="2165350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情形</a:t>
            </a:r>
            <a:r>
              <a:rPr lang="en-US" altLang="zh-CN" smtClean="0">
                <a:solidFill>
                  <a:srgbClr val="0000FF"/>
                </a:solidFill>
                <a:latin typeface="Times New Roman"/>
              </a:rPr>
              <a:t>(1)</a:t>
            </a:r>
            <a:endParaRPr lang="zh-CN" altLang="en-US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41438" y="2719704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41438" y="2944114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情形</a:t>
            </a:r>
            <a:r>
              <a:rPr lang="en-US" altLang="zh-CN" smtClean="0">
                <a:solidFill>
                  <a:srgbClr val="0000FF"/>
                </a:solidFill>
                <a:latin typeface="Times New Roman"/>
              </a:rPr>
              <a:t>(2)</a:t>
            </a:r>
            <a:endParaRPr lang="zh-CN" altLang="en-US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42555" y="4255261"/>
            <a:ext cx="1154162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递归返回，</a:t>
            </a:r>
            <a:endParaRPr lang="zh-CN" altLang="en-US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42555" y="4479671"/>
            <a:ext cx="730969" cy="2628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lang="zh-CN" altLang="en-US" smtClean="0">
                <a:solidFill>
                  <a:srgbClr val="0000FF"/>
                </a:solidFill>
                <a:latin typeface="微软雅黑"/>
              </a:rPr>
              <a:t>情形</a:t>
            </a:r>
            <a:r>
              <a:rPr lang="en-US" altLang="zh-CN" smtClean="0">
                <a:solidFill>
                  <a:srgbClr val="0000FF"/>
                </a:solidFill>
                <a:latin typeface="Times New Roman"/>
              </a:rPr>
              <a:t>(3)</a:t>
            </a:r>
            <a:endParaRPr lang="zh-CN" altLang="en-US">
              <a:solidFill>
                <a:srgbClr val="0000FF"/>
              </a:solidFill>
              <a:latin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91685" y="3563274"/>
            <a:ext cx="2257028" cy="1942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4"/>
              </a:lnSpc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利用当前结点的后验分布</a:t>
            </a:r>
            <a:endParaRPr lang="zh-CN" altLang="en-US" sz="15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91885" y="5110515"/>
            <a:ext cx="2257028" cy="43601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34"/>
              </a:lnSpc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将父结点的样本分布作为</a:t>
            </a:r>
          </a:p>
          <a:p>
            <a:pPr>
              <a:lnSpc>
                <a:spcPts val="1860"/>
              </a:lnSpc>
            </a:pPr>
            <a:r>
              <a:rPr lang="zh-CN" altLang="en-US" sz="1596" smtClean="0">
                <a:solidFill>
                  <a:srgbClr val="000000"/>
                </a:solidFill>
                <a:latin typeface="微软雅黑"/>
              </a:rPr>
              <a:t>当前结点的先验分布</a:t>
            </a:r>
            <a:endParaRPr lang="zh-CN" altLang="en-US" sz="15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4591" y="5755233"/>
            <a:ext cx="138499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决策树算法的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32046" y="6021933"/>
            <a:ext cx="461665" cy="2199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mtClean="0">
                <a:solidFill>
                  <a:srgbClr val="FF0000"/>
                </a:solidFill>
                <a:latin typeface="微软雅黑"/>
              </a:rPr>
              <a:t>核心</a:t>
            </a:r>
            <a:endParaRPr lang="zh-CN" altLang="en-US">
              <a:solidFill>
                <a:srgbClr val="FF0000"/>
              </a:solidFill>
              <a:latin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y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218541" y="321726"/>
            <a:ext cx="1436291" cy="3473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信息增益</a:t>
            </a:r>
            <a:endParaRPr lang="zh-CN" altLang="en-US" sz="27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67204" y="357121"/>
            <a:ext cx="1882375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(information gain)</a:t>
            </a:r>
            <a:endParaRPr lang="zh-CN" altLang="en-US" sz="200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2602" y="1072481"/>
            <a:ext cx="7308091" cy="3077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信息熵 </a:t>
            </a:r>
            <a:r>
              <a:rPr lang="en-US" altLang="zh-CN" sz="2004" smtClean="0">
                <a:solidFill>
                  <a:srgbClr val="000000"/>
                </a:solidFill>
                <a:latin typeface="Times New Roman"/>
              </a:rPr>
              <a:t>(entropy)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是度量样本集合“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纯度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”最常用的一种指标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7624" y="3819048"/>
            <a:ext cx="4608512" cy="53860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Ent(D)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的值越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小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，则</a:t>
            </a:r>
            <a:r>
              <a:rPr lang="en-US" altLang="zh-CN" sz="2196" smtClean="0">
                <a:solidFill>
                  <a:srgbClr val="000000"/>
                </a:solidFill>
                <a:latin typeface="微软雅黑"/>
              </a:rPr>
              <a:t>D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的</a:t>
            </a:r>
            <a:r>
              <a:rPr lang="zh-CN" altLang="en-US" sz="2196">
                <a:solidFill>
                  <a:srgbClr val="000000"/>
                </a:solidFill>
                <a:latin typeface="微软雅黑"/>
              </a:rPr>
              <a:t>纯度越</a:t>
            </a:r>
            <a:r>
              <a:rPr lang="zh-CN" altLang="en-US" sz="2196">
                <a:solidFill>
                  <a:srgbClr val="FF0000"/>
                </a:solidFill>
                <a:latin typeface="微软雅黑"/>
              </a:rPr>
              <a:t>高</a:t>
            </a:r>
          </a:p>
          <a:p>
            <a:pPr>
              <a:lnSpc>
                <a:spcPts val="2110"/>
              </a:lnSpc>
            </a:pP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75360" y="1647189"/>
            <a:ext cx="7635748" cy="805300"/>
            <a:chOff x="575360" y="1647189"/>
            <a:chExt cx="7635748" cy="805300"/>
          </a:xfrm>
        </p:grpSpPr>
        <p:sp>
          <p:nvSpPr>
            <p:cNvPr id="36" name="TextBox 35"/>
            <p:cNvSpPr txBox="1"/>
            <p:nvPr/>
          </p:nvSpPr>
          <p:spPr>
            <a:xfrm>
              <a:off x="6991222" y="1763811"/>
              <a:ext cx="1219886" cy="307777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424"/>
                </a:lnSpc>
              </a:pP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，则 </a:t>
              </a:r>
              <a:r>
                <a:rPr lang="en-US" altLang="zh-CN" sz="2196" i="1" smtClean="0">
                  <a:solidFill>
                    <a:srgbClr val="000000"/>
                  </a:solidFill>
                  <a:latin typeface="Palatino Linotype"/>
                </a:rPr>
                <a:t>D </a:t>
              </a: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的</a:t>
              </a:r>
              <a:endParaRPr lang="zh-CN" altLang="en-US" sz="2196">
                <a:solidFill>
                  <a:srgbClr val="000000"/>
                </a:solidFill>
                <a:latin typeface="微软雅黑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5360" y="1772816"/>
              <a:ext cx="6012864" cy="67967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424"/>
                </a:lnSpc>
              </a:pP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假定当前样本集合 </a:t>
              </a:r>
              <a:r>
                <a:rPr lang="en-US" altLang="zh-CN" sz="2196" i="1" smtClean="0">
                  <a:solidFill>
                    <a:srgbClr val="000000"/>
                  </a:solidFill>
                  <a:latin typeface="Palatino Linotype"/>
                </a:rPr>
                <a:t>D </a:t>
              </a: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中第 </a:t>
              </a:r>
              <a:r>
                <a:rPr lang="en-US" altLang="zh-CN" sz="2196" i="1" smtClean="0">
                  <a:solidFill>
                    <a:srgbClr val="000000"/>
                  </a:solidFill>
                  <a:latin typeface="Palatino Linotype"/>
                </a:rPr>
                <a:t>k </a:t>
              </a: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类样本所占的比例为</a:t>
              </a:r>
            </a:p>
            <a:p>
              <a:pPr>
                <a:lnSpc>
                  <a:spcPts val="2880"/>
                </a:lnSpc>
              </a:pPr>
              <a:r>
                <a:rPr lang="zh-CN" altLang="en-US" sz="2196" smtClean="0">
                  <a:solidFill>
                    <a:srgbClr val="FF0000"/>
                  </a:solidFill>
                  <a:latin typeface="微软雅黑"/>
                </a:rPr>
                <a:t>信息熵</a:t>
              </a:r>
              <a:r>
                <a:rPr lang="zh-CN" altLang="en-US" sz="2196" smtClean="0">
                  <a:solidFill>
                    <a:srgbClr val="000000"/>
                  </a:solidFill>
                  <a:latin typeface="微软雅黑"/>
                </a:rPr>
                <a:t>定义为</a:t>
              </a:r>
              <a:endParaRPr lang="zh-CN" altLang="en-US" sz="2196">
                <a:solidFill>
                  <a:srgbClr val="000000"/>
                </a:solidFill>
                <a:latin typeface="微软雅黑"/>
              </a:endParaRPr>
            </a:p>
          </p:txBody>
        </p:sp>
        <p:graphicFrame>
          <p:nvGraphicFramePr>
            <p:cNvPr id="41" name="对象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9847832"/>
                </p:ext>
              </p:extLst>
            </p:nvPr>
          </p:nvGraphicFramePr>
          <p:xfrm>
            <a:off x="6545103" y="1647189"/>
            <a:ext cx="450850" cy="541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" name="Equation" r:id="rId3" imgW="190440" imgH="228600" progId="Equation.DSMT4">
                    <p:embed/>
                  </p:oleObj>
                </mc:Choice>
                <mc:Fallback>
                  <p:oleObj name="Equation" r:id="rId3" imgW="19044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545103" y="1647189"/>
                          <a:ext cx="450850" cy="5410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889236"/>
              </p:ext>
            </p:extLst>
          </p:nvPr>
        </p:nvGraphicFramePr>
        <p:xfrm>
          <a:off x="1633464" y="2564904"/>
          <a:ext cx="3524876" cy="96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5" imgW="1676160" imgH="457200" progId="Equation.DSMT4">
                  <p:embed/>
                </p:oleObj>
              </mc:Choice>
              <mc:Fallback>
                <p:oleObj name="Equation" r:id="rId5" imgW="16761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3464" y="2564904"/>
                        <a:ext cx="3524876" cy="96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387578"/>
              </p:ext>
            </p:extLst>
          </p:nvPr>
        </p:nvGraphicFramePr>
        <p:xfrm>
          <a:off x="415925" y="4292600"/>
          <a:ext cx="7581900" cy="16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7" imgW="3606480" imgH="761760" progId="Equation.DSMT4">
                  <p:embed/>
                </p:oleObj>
              </mc:Choice>
              <mc:Fallback>
                <p:oleObj name="Equation" r:id="rId7" imgW="3606480" imgH="76176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4292600"/>
                        <a:ext cx="7581900" cy="160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364065"/>
              </p:ext>
            </p:extLst>
          </p:nvPr>
        </p:nvGraphicFramePr>
        <p:xfrm>
          <a:off x="500063" y="981075"/>
          <a:ext cx="6596062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Equation" r:id="rId3" imgW="3136680" imgH="990360" progId="Equation.DSMT4">
                  <p:embed/>
                </p:oleObj>
              </mc:Choice>
              <mc:Fallback>
                <p:oleObj name="Equation" r:id="rId3" imgW="3136680" imgH="99036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981075"/>
                        <a:ext cx="6596062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563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376421" y="3717797"/>
            <a:ext cx="895733" cy="1"/>
          </a:xfrm>
          <a:custGeom>
            <a:avLst/>
            <a:gdLst/>
            <a:ahLst/>
            <a:cxnLst/>
            <a:rect l="0" t="0" r="0" b="0"/>
            <a:pathLst>
              <a:path w="895733" h="1">
                <a:moveTo>
                  <a:pt x="0" y="0"/>
                </a:moveTo>
                <a:lnTo>
                  <a:pt x="895732" y="0"/>
                </a:ln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694682" y="4045458"/>
            <a:ext cx="2108074" cy="1"/>
          </a:xfrm>
          <a:custGeom>
            <a:avLst/>
            <a:gdLst/>
            <a:ahLst/>
            <a:cxnLst/>
            <a:rect l="0" t="0" r="0" b="0"/>
            <a:pathLst>
              <a:path w="2108074" h="1">
                <a:moveTo>
                  <a:pt x="0" y="0"/>
                </a:moveTo>
                <a:lnTo>
                  <a:pt x="2108073" y="0"/>
                </a:ln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5085588" y="2965704"/>
            <a:ext cx="650748" cy="970788"/>
          </a:xfrm>
          <a:custGeom>
            <a:avLst/>
            <a:gdLst/>
            <a:ahLst/>
            <a:cxnLst/>
            <a:rect l="0" t="0" r="0" b="0"/>
            <a:pathLst>
              <a:path w="650748" h="970788">
                <a:moveTo>
                  <a:pt x="0" y="970787"/>
                </a:moveTo>
                <a:lnTo>
                  <a:pt x="650747" y="970787"/>
                </a:lnTo>
                <a:lnTo>
                  <a:pt x="65074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9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5" name="图片 4" descr="ws_831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6900" y="1244600"/>
            <a:ext cx="1765300" cy="393700"/>
          </a:xfrm>
          <a:prstGeom prst="rect">
            <a:avLst/>
          </a:prstGeom>
        </p:spPr>
      </p:pic>
      <p:pic>
        <p:nvPicPr>
          <p:cNvPr id="6" name="图片 5" descr="ws_832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2900" y="2882900"/>
            <a:ext cx="5207000" cy="2438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3528" y="305891"/>
            <a:ext cx="7056419" cy="24750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796" smtClean="0">
                <a:solidFill>
                  <a:srgbClr val="FF0000"/>
                </a:solidFill>
                <a:latin typeface="微软雅黑"/>
              </a:rPr>
              <a:t>信息增益</a:t>
            </a: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796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524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796" smtClean="0">
                <a:solidFill>
                  <a:srgbClr val="000000"/>
                </a:solidFill>
                <a:latin typeface="微软雅黑"/>
              </a:rPr>
              <a:t>	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离散属性 </a:t>
            </a:r>
            <a:r>
              <a:rPr lang="en-US" altLang="zh-CN" sz="2198" i="1" smtClean="0">
                <a:solidFill>
                  <a:srgbClr val="000000"/>
                </a:solidFill>
                <a:latin typeface="Palatino Linotype"/>
              </a:rPr>
              <a:t>a 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的取值：</a:t>
            </a: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2871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		</a:t>
            </a:r>
            <a:r>
              <a:rPr lang="en-US" altLang="zh-CN" sz="2198" i="1" smtClean="0">
                <a:solidFill>
                  <a:srgbClr val="000000"/>
                </a:solidFill>
                <a:latin typeface="Palatino Linotype"/>
              </a:rPr>
              <a:t>D</a:t>
            </a:r>
            <a:r>
              <a:rPr lang="en-US" altLang="zh-CN" sz="1464" i="1" smtClean="0">
                <a:solidFill>
                  <a:srgbClr val="000000"/>
                </a:solidFill>
                <a:latin typeface="Palatino Linotype"/>
              </a:rPr>
              <a:t>v</a:t>
            </a:r>
            <a:r>
              <a:rPr lang="en-US" altLang="zh-CN" sz="2198" smtClean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altLang="zh-CN" sz="2198" i="1" smtClean="0">
                <a:solidFill>
                  <a:srgbClr val="000000"/>
                </a:solidFill>
                <a:latin typeface="Palatino Linotype"/>
              </a:rPr>
              <a:t>D 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中在 </a:t>
            </a:r>
            <a:r>
              <a:rPr lang="en-US" altLang="zh-CN" sz="2198" i="1" smtClean="0">
                <a:solidFill>
                  <a:srgbClr val="000000"/>
                </a:solidFill>
                <a:latin typeface="Palatino Linotype"/>
              </a:rPr>
              <a:t>a 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上取值 </a:t>
            </a:r>
            <a:r>
              <a:rPr lang="en-US" altLang="zh-CN" sz="2198" smtClean="0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altLang="zh-CN" sz="2198" i="1" smtClean="0">
                <a:solidFill>
                  <a:srgbClr val="000000"/>
                </a:solidFill>
                <a:latin typeface="Palatino Linotype"/>
              </a:rPr>
              <a:t>a</a:t>
            </a:r>
            <a:r>
              <a:rPr lang="en-US" altLang="zh-CN" sz="1464" i="1" smtClean="0">
                <a:solidFill>
                  <a:srgbClr val="000000"/>
                </a:solidFill>
                <a:latin typeface="Palatino Linotype"/>
              </a:rPr>
              <a:t>v </a:t>
            </a: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的样本集合</a:t>
            </a: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endParaRPr lang="zh-CN" altLang="en-US" sz="2198" smtClean="0">
              <a:solidFill>
                <a:srgbClr val="000000"/>
              </a:solidFill>
              <a:latin typeface="微软雅黑"/>
            </a:endParaRPr>
          </a:p>
          <a:p>
            <a:pPr>
              <a:lnSpc>
                <a:spcPts val="3202"/>
              </a:lnSpc>
              <a:tabLst>
                <a:tab pos="368300" algn="l"/>
                <a:tab pos="393700" algn="l"/>
                <a:tab pos="419100" algn="l"/>
              </a:tabLst>
              <a:defRPr/>
            </a:pPr>
            <a:r>
              <a:rPr lang="zh-CN" altLang="en-US" sz="2198" smtClean="0">
                <a:solidFill>
                  <a:srgbClr val="000000"/>
                </a:solidFill>
                <a:latin typeface="微软雅黑"/>
              </a:rPr>
              <a:t>			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以属性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a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对数据集 </a:t>
            </a:r>
            <a:r>
              <a:rPr lang="en-US" altLang="zh-CN" sz="2196" i="1" smtClean="0">
                <a:solidFill>
                  <a:srgbClr val="000000"/>
                </a:solidFill>
                <a:latin typeface="Palatino Linotype"/>
              </a:rPr>
              <a:t>D 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进行划分所获得的</a:t>
            </a:r>
            <a:r>
              <a:rPr lang="zh-CN" altLang="en-US" sz="2196" smtClean="0">
                <a:solidFill>
                  <a:srgbClr val="FF0000"/>
                </a:solidFill>
                <a:latin typeface="微软雅黑"/>
              </a:rPr>
              <a:t>信息增益</a:t>
            </a:r>
            <a:r>
              <a:rPr lang="zh-CN" altLang="en-US" sz="2196" smtClean="0">
                <a:solidFill>
                  <a:srgbClr val="000000"/>
                </a:solidFill>
                <a:latin typeface="微软雅黑"/>
              </a:rPr>
              <a:t>为：</a:t>
            </a:r>
            <a:endParaRPr lang="zh-CN" altLang="en-US" sz="2196">
              <a:solidFill>
                <a:srgbClr val="000000"/>
              </a:solidFill>
              <a:latin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56077" y="4634960"/>
            <a:ext cx="1795363" cy="2456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sz="2006" smtClean="0">
                <a:solidFill>
                  <a:srgbClr val="0000FF"/>
                </a:solidFill>
                <a:latin typeface="微软雅黑"/>
              </a:rPr>
              <a:t>划分前的信息熵</a:t>
            </a:r>
            <a:endParaRPr lang="zh-CN" altLang="en-US" sz="200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56453" y="4634960"/>
            <a:ext cx="1795363" cy="24564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sz="2006" smtClean="0">
                <a:solidFill>
                  <a:srgbClr val="0000FF"/>
                </a:solidFill>
                <a:latin typeface="微软雅黑"/>
              </a:rPr>
              <a:t>划分后的信息熵</a:t>
            </a:r>
            <a:endParaRPr lang="zh-CN" altLang="en-US" sz="2006">
              <a:solidFill>
                <a:srgbClr val="0000FF"/>
              </a:solidFill>
              <a:latin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212" y="5514570"/>
            <a:ext cx="6141105" cy="133369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83"/>
              </a:lnSpc>
              <a:tabLst>
                <a:tab pos="3975100" algn="l"/>
                <a:tab pos="4178300" algn="l"/>
              </a:tabLst>
              <a:defRPr/>
            </a:pPr>
            <a:r>
              <a:rPr lang="zh-CN" altLang="en-US" smtClean="0">
                <a:solidFill>
                  <a:prstClr val="black"/>
                </a:solidFill>
              </a:rPr>
              <a:t>	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第 </a:t>
            </a:r>
            <a:r>
              <a:rPr lang="en-US" altLang="zh-CN" sz="2004" i="1" smtClean="0">
                <a:solidFill>
                  <a:srgbClr val="FF0000"/>
                </a:solidFill>
                <a:latin typeface="Palatino Linotype"/>
              </a:rPr>
              <a:t>v 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个分支的权重</a:t>
            </a:r>
            <a:r>
              <a:rPr lang="en-US" altLang="zh-CN" sz="2004" smtClean="0">
                <a:solidFill>
                  <a:srgbClr val="FF0000"/>
                </a:solidFill>
                <a:latin typeface="Times New Roman"/>
              </a:rPr>
              <a:t>,</a:t>
            </a:r>
          </a:p>
          <a:p>
            <a:pPr>
              <a:lnSpc>
                <a:spcPts val="2209"/>
              </a:lnSpc>
              <a:tabLst>
                <a:tab pos="3975100" algn="l"/>
                <a:tab pos="4178300" algn="l"/>
              </a:tabLst>
              <a:defRPr/>
            </a:pPr>
            <a:r>
              <a:rPr lang="en-US" altLang="zh-CN" sz="2004" smtClean="0">
                <a:solidFill>
                  <a:srgbClr val="FF0000"/>
                </a:solidFill>
                <a:latin typeface="Times New Roman"/>
              </a:rPr>
              <a:t>		</a:t>
            </a:r>
            <a:r>
              <a:rPr lang="zh-CN" altLang="en-US" sz="2004" smtClean="0">
                <a:solidFill>
                  <a:srgbClr val="FF0000"/>
                </a:solidFill>
                <a:latin typeface="微软雅黑"/>
              </a:rPr>
              <a:t>样本越多越重要</a:t>
            </a:r>
          </a:p>
          <a:p>
            <a:pPr>
              <a:lnSpc>
                <a:spcPts val="1000"/>
              </a:lnSpc>
              <a:tabLst>
                <a:tab pos="3975100" algn="l"/>
                <a:tab pos="4178300" algn="l"/>
              </a:tabLst>
              <a:defRPr/>
            </a:pPr>
            <a:endParaRPr lang="zh-CN" altLang="en-US" sz="2004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975100" algn="l"/>
                <a:tab pos="4178300" algn="l"/>
              </a:tabLst>
              <a:defRPr/>
            </a:pPr>
            <a:endParaRPr lang="zh-CN" altLang="en-US" sz="2004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1000"/>
              </a:lnSpc>
              <a:tabLst>
                <a:tab pos="3975100" algn="l"/>
                <a:tab pos="4178300" algn="l"/>
              </a:tabLst>
              <a:defRPr/>
            </a:pPr>
            <a:endParaRPr lang="zh-CN" altLang="en-US" sz="2004" smtClean="0">
              <a:solidFill>
                <a:srgbClr val="FF0000"/>
              </a:solidFill>
              <a:latin typeface="微软雅黑"/>
            </a:endParaRPr>
          </a:p>
          <a:p>
            <a:pPr>
              <a:lnSpc>
                <a:spcPts val="2646"/>
              </a:lnSpc>
              <a:tabLst>
                <a:tab pos="3975100" algn="l"/>
                <a:tab pos="4178300" algn="l"/>
              </a:tabLst>
              <a:defRPr/>
            </a:pPr>
            <a:r>
              <a:rPr lang="en-US" altLang="zh-CN" smtClean="0">
                <a:solidFill>
                  <a:srgbClr val="FF0000"/>
                </a:solidFill>
                <a:latin typeface="Times New Roman"/>
              </a:rPr>
              <a:t>ID3</a:t>
            </a:r>
            <a:r>
              <a:rPr lang="zh-CN" altLang="en-US" smtClean="0">
                <a:solidFill>
                  <a:srgbClr val="000000"/>
                </a:solidFill>
                <a:latin typeface="微软雅黑"/>
              </a:rPr>
              <a:t>算法中使用</a:t>
            </a:r>
            <a:endParaRPr lang="zh-CN" altLang="en-US">
              <a:solidFill>
                <a:srgbClr val="000000"/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4146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25400">
          <a:solidFill>
            <a:srgbClr val="FF0000"/>
          </a:solidFill>
        </a:ln>
      </a:spPr>
      <a:bodyPr wrap="square" rtlCol="0">
        <a:spAutoFit/>
      </a:bodyPr>
      <a:lstStyle>
        <a:defPPr>
          <a:defRPr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1814</Words>
  <Application>Microsoft Office PowerPoint</Application>
  <PresentationFormat>全屏显示(4:3)</PresentationFormat>
  <Paragraphs>944</Paragraphs>
  <Slides>55</Slides>
  <Notes>0</Notes>
  <HiddenSlides>2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58" baseType="lpstr">
      <vt:lpstr>Office 主题</vt:lpstr>
      <vt:lpstr>Equation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LuMaoMao</dc:creator>
  <cp:lastModifiedBy>Windows 用户</cp:lastModifiedBy>
  <cp:revision>14</cp:revision>
  <dcterms:created xsi:type="dcterms:W3CDTF">2017-09-13T08:32:04Z</dcterms:created>
  <dcterms:modified xsi:type="dcterms:W3CDTF">2019-03-23T09:35:36Z</dcterms:modified>
</cp:coreProperties>
</file>